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316" r:id="rId3"/>
    <p:sldId id="318" r:id="rId4"/>
    <p:sldId id="259" r:id="rId5"/>
    <p:sldId id="260" r:id="rId6"/>
    <p:sldId id="261" r:id="rId7"/>
    <p:sldId id="262" r:id="rId8"/>
    <p:sldId id="263" r:id="rId9"/>
    <p:sldId id="405" r:id="rId10"/>
    <p:sldId id="406" r:id="rId12"/>
    <p:sldId id="407" r:id="rId13"/>
    <p:sldId id="408" r:id="rId14"/>
    <p:sldId id="409" r:id="rId15"/>
    <p:sldId id="411" r:id="rId16"/>
    <p:sldId id="412" r:id="rId17"/>
    <p:sldId id="413" r:id="rId18"/>
    <p:sldId id="265" r:id="rId19"/>
    <p:sldId id="266" r:id="rId20"/>
    <p:sldId id="267" r:id="rId21"/>
    <p:sldId id="268" r:id="rId22"/>
    <p:sldId id="269" r:id="rId23"/>
    <p:sldId id="270" r:id="rId24"/>
    <p:sldId id="271" r:id="rId25"/>
    <p:sldId id="272" r:id="rId26"/>
    <p:sldId id="273" r:id="rId27"/>
    <p:sldId id="274" r:id="rId28"/>
    <p:sldId id="276" r:id="rId29"/>
    <p:sldId id="277" r:id="rId30"/>
    <p:sldId id="278" r:id="rId31"/>
    <p:sldId id="279" r:id="rId32"/>
    <p:sldId id="280" r:id="rId33"/>
    <p:sldId id="281" r:id="rId34"/>
    <p:sldId id="284"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10" r:id="rId52"/>
    <p:sldId id="315" r:id="rId53"/>
  </p:sldIdLst>
  <p:sldSz cx="9144000" cy="5143500" type="screen16x9"/>
  <p:notesSz cx="9144000" cy="51435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957300918@qq.com" initials="9"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ä¸­åº¦æ ·å¼ 2 - å¼ºè°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ä¸»é¢æ ·å¼ 1 - å¼ºè°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æ æ ·å¼ï¼æ ç½æ 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43" autoAdjust="0"/>
  </p:normalViewPr>
  <p:slideViewPr>
    <p:cSldViewPr>
      <p:cViewPr>
        <p:scale>
          <a:sx n="50" d="100"/>
          <a:sy n="50" d="100"/>
        </p:scale>
        <p:origin x="-1190" y="-259"/>
      </p:cViewPr>
      <p:guideLst>
        <p:guide orient="horz" pos="2904"/>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7" Type="http://schemas.openxmlformats.org/officeDocument/2006/relationships/commentAuthors" Target="commentAuthors.xml"/><Relationship Id="rId56" Type="http://schemas.openxmlformats.org/officeDocument/2006/relationships/tableStyles" Target="tableStyles.xml"/><Relationship Id="rId55" Type="http://schemas.openxmlformats.org/officeDocument/2006/relationships/viewProps" Target="viewProps.xml"/><Relationship Id="rId54" Type="http://schemas.openxmlformats.org/officeDocument/2006/relationships/presProps" Target="presProps.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3.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notesMaster" Target="notesMasters/notesMaster1.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6331362A-A752-44F9-81E0-B098BFDC237E}" type="doc">
      <dgm:prSet loTypeId="urn:microsoft.com/office/officeart/2005/8/layout/radial6" loCatId="cycle" qsTypeId="urn:microsoft.com/office/officeart/2005/8/quickstyle/simple1#5" qsCatId="simple" csTypeId="urn:microsoft.com/office/officeart/2005/8/colors/colorful1#1" csCatId="colorful" phldr="1"/>
      <dgm:spPr/>
      <dgm:t>
        <a:bodyPr/>
        <a:lstStyle/>
        <a:p>
          <a:endParaRPr lang="zh-CN" altLang="en-US"/>
        </a:p>
      </dgm:t>
    </dgm:pt>
    <dgm:pt modelId="{9163107C-68B9-4F1E-86B5-337B45AC0DB8}">
      <dgm:prSet phldrT="[文本]" custT="1"/>
      <dgm:spPr/>
      <dgm:t>
        <a:bodyPr/>
        <a:lstStyle/>
        <a:p>
          <a:r>
            <a:rPr lang="zh-CN" altLang="en-US" sz="2400" dirty="0" smtClea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三个</a:t>
          </a:r>
          <a:endParaRPr lang="en-US" altLang="zh-CN" sz="2400" dirty="0" smtClea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r>
            <a:rPr lang="zh-CN" altLang="en-US" sz="2400" dirty="0" smtClea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分等级</a:t>
          </a:r>
          <a:endParaRPr lang="zh-CN" altLang="en-US" sz="240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004AD5B8-DA08-41A3-98AC-07B668BD00C5}" cxnId="{122DD765-6113-4A13-BF3E-D84899D1552D}" type="parTrans">
      <dgm:prSet/>
      <dgm:spPr/>
      <dgm:t>
        <a:bodyPr/>
        <a:lstStyle/>
        <a:p>
          <a:endParaRPr lang="zh-CN" altLang="en-US" sz="24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999613C2-F951-4D47-A886-97410E332C6D}" cxnId="{122DD765-6113-4A13-BF3E-D84899D1552D}" type="sibTrans">
      <dgm:prSet/>
      <dgm:spPr/>
      <dgm:t>
        <a:bodyPr/>
        <a:lstStyle/>
        <a:p>
          <a:endParaRPr lang="zh-CN" altLang="en-US" sz="24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8A143B1B-B8E0-49ED-9998-A6877DBD4CA3}">
      <dgm:prSet phldrT="[文本]" custT="1"/>
      <dgm:spPr/>
      <dgm:t>
        <a:bodyPr/>
        <a:lstStyle/>
        <a:p>
          <a:r>
            <a:rPr lang="zh-CN" altLang="en-US" sz="1800" dirty="0" smtClea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信息系统</a:t>
          </a:r>
          <a:endParaRPr lang="zh-CN" altLang="en-US" sz="180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3D83EFE0-2E89-4339-AB61-D22BAB323E6F}" cxnId="{C7F7D677-0AC6-4D03-976D-1E117B843A5B}" type="parTrans">
      <dgm:prSet/>
      <dgm:spPr/>
      <dgm:t>
        <a:bodyPr/>
        <a:lstStyle/>
        <a:p>
          <a:endParaRPr lang="zh-CN" altLang="en-US" sz="24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11DA1F57-F6A7-4251-976C-B05383665FA2}" cxnId="{C7F7D677-0AC6-4D03-976D-1E117B843A5B}" type="sibTrans">
      <dgm:prSet/>
      <dgm:spPr/>
      <dgm:t>
        <a:bodyPr/>
        <a:lstStyle/>
        <a:p>
          <a:endParaRPr lang="zh-CN" altLang="en-US" sz="24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CEAA5F16-B492-49FF-A51A-F12D867D17F2}">
      <dgm:prSet phldrT="[文本]" custT="1"/>
      <dgm:spPr/>
      <dgm:t>
        <a:bodyPr/>
        <a:lstStyle/>
        <a:p>
          <a:r>
            <a:rPr lang="zh-CN" altLang="en-US" sz="1800" dirty="0" smtClea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安全产品</a:t>
          </a:r>
          <a:endParaRPr lang="zh-CN" altLang="en-US" sz="180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53E041CA-D8FA-488C-A2DC-78B52D4EE9E0}" cxnId="{C1F32B03-72C9-4426-9104-AB01D6D87865}" type="parTrans">
      <dgm:prSet/>
      <dgm:spPr/>
      <dgm:t>
        <a:bodyPr/>
        <a:lstStyle/>
        <a:p>
          <a:endParaRPr lang="zh-CN" altLang="en-US" sz="24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87B00DE7-E170-453D-8F06-28781E2124B9}" cxnId="{C1F32B03-72C9-4426-9104-AB01D6D87865}" type="sibTrans">
      <dgm:prSet/>
      <dgm:spPr/>
      <dgm:t>
        <a:bodyPr/>
        <a:lstStyle/>
        <a:p>
          <a:endParaRPr lang="zh-CN" altLang="en-US" sz="24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17577182-112A-4B5C-9846-96B175230DC1}">
      <dgm:prSet phldrT="[文本]" custT="1"/>
      <dgm:spPr/>
      <dgm:t>
        <a:bodyPr/>
        <a:lstStyle/>
        <a:p>
          <a:r>
            <a:rPr lang="zh-CN" altLang="en-US" sz="1800" dirty="0" smtClea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安全事件</a:t>
          </a:r>
          <a:endParaRPr lang="zh-CN" altLang="en-US" sz="1800"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6D937B88-1B27-448A-8CB5-649435B33BBC}" cxnId="{2F040126-6F33-46EC-850A-259D1D90B96F}" type="parTrans">
      <dgm:prSet/>
      <dgm:spPr/>
      <dgm:t>
        <a:bodyPr/>
        <a:lstStyle/>
        <a:p>
          <a:endParaRPr lang="zh-CN" altLang="en-US" sz="24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6B51100C-FC02-44AC-94BD-F1F602F28100}" cxnId="{2F040126-6F33-46EC-850A-259D1D90B96F}" type="sibTrans">
      <dgm:prSet/>
      <dgm:spPr/>
      <dgm:t>
        <a:bodyPr/>
        <a:lstStyle/>
        <a:p>
          <a:endParaRPr lang="zh-CN" altLang="en-US" sz="24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dgm:t>
    </dgm:pt>
    <dgm:pt modelId="{EAE5FFF6-4DBE-4EFB-9292-A2FF37349601}" type="pres">
      <dgm:prSet presAssocID="{6331362A-A752-44F9-81E0-B098BFDC237E}" presName="Name0" presStyleCnt="0">
        <dgm:presLayoutVars>
          <dgm:chMax val="1"/>
          <dgm:dir/>
          <dgm:animLvl val="ctr"/>
          <dgm:resizeHandles val="exact"/>
        </dgm:presLayoutVars>
      </dgm:prSet>
      <dgm:spPr/>
      <dgm:t>
        <a:bodyPr/>
        <a:lstStyle/>
        <a:p>
          <a:endParaRPr lang="zh-CN" altLang="en-US"/>
        </a:p>
      </dgm:t>
    </dgm:pt>
    <dgm:pt modelId="{AF45673D-BABD-4429-8B05-4913C755C8A7}" type="pres">
      <dgm:prSet presAssocID="{9163107C-68B9-4F1E-86B5-337B45AC0DB8}" presName="centerShape" presStyleLbl="node0" presStyleIdx="0" presStyleCnt="1"/>
      <dgm:spPr/>
      <dgm:t>
        <a:bodyPr/>
        <a:lstStyle/>
        <a:p>
          <a:endParaRPr lang="zh-CN" altLang="en-US"/>
        </a:p>
      </dgm:t>
    </dgm:pt>
    <dgm:pt modelId="{A130C076-90CF-4570-8FDD-5D79D7B26CCF}" type="pres">
      <dgm:prSet presAssocID="{8A143B1B-B8E0-49ED-9998-A6877DBD4CA3}" presName="node" presStyleLbl="node1" presStyleIdx="0" presStyleCnt="3">
        <dgm:presLayoutVars>
          <dgm:bulletEnabled val="1"/>
        </dgm:presLayoutVars>
      </dgm:prSet>
      <dgm:spPr/>
      <dgm:t>
        <a:bodyPr/>
        <a:lstStyle/>
        <a:p>
          <a:endParaRPr lang="zh-CN" altLang="en-US"/>
        </a:p>
      </dgm:t>
    </dgm:pt>
    <dgm:pt modelId="{74F9AA35-46A7-4E1D-BAB7-0CEE5BD71BA2}" type="pres">
      <dgm:prSet presAssocID="{8A143B1B-B8E0-49ED-9998-A6877DBD4CA3}" presName="dummy" presStyleCnt="0"/>
      <dgm:spPr/>
    </dgm:pt>
    <dgm:pt modelId="{339F9593-7052-4DAB-8598-D1A1AABA8F2F}" type="pres">
      <dgm:prSet presAssocID="{11DA1F57-F6A7-4251-976C-B05383665FA2}" presName="sibTrans" presStyleLbl="sibTrans2D1" presStyleIdx="0" presStyleCnt="3"/>
      <dgm:spPr/>
      <dgm:t>
        <a:bodyPr/>
        <a:lstStyle/>
        <a:p>
          <a:endParaRPr lang="zh-CN" altLang="en-US"/>
        </a:p>
      </dgm:t>
    </dgm:pt>
    <dgm:pt modelId="{538A1AF4-F455-4745-A446-4C4F17C6550F}" type="pres">
      <dgm:prSet presAssocID="{CEAA5F16-B492-49FF-A51A-F12D867D17F2}" presName="node" presStyleLbl="node1" presStyleIdx="1" presStyleCnt="3">
        <dgm:presLayoutVars>
          <dgm:bulletEnabled val="1"/>
        </dgm:presLayoutVars>
      </dgm:prSet>
      <dgm:spPr/>
      <dgm:t>
        <a:bodyPr/>
        <a:lstStyle/>
        <a:p>
          <a:endParaRPr lang="zh-CN" altLang="en-US"/>
        </a:p>
      </dgm:t>
    </dgm:pt>
    <dgm:pt modelId="{F3C2748D-F85D-4D0B-BC67-8F7F181CC160}" type="pres">
      <dgm:prSet presAssocID="{CEAA5F16-B492-49FF-A51A-F12D867D17F2}" presName="dummy" presStyleCnt="0"/>
      <dgm:spPr/>
    </dgm:pt>
    <dgm:pt modelId="{25FD3752-D38E-4168-8589-953A414D280D}" type="pres">
      <dgm:prSet presAssocID="{87B00DE7-E170-453D-8F06-28781E2124B9}" presName="sibTrans" presStyleLbl="sibTrans2D1" presStyleIdx="1" presStyleCnt="3"/>
      <dgm:spPr/>
      <dgm:t>
        <a:bodyPr/>
        <a:lstStyle/>
        <a:p>
          <a:endParaRPr lang="zh-CN" altLang="en-US"/>
        </a:p>
      </dgm:t>
    </dgm:pt>
    <dgm:pt modelId="{14AA6C5A-96C5-4FF9-8A33-60A7AB4EF955}" type="pres">
      <dgm:prSet presAssocID="{17577182-112A-4B5C-9846-96B175230DC1}" presName="node" presStyleLbl="node1" presStyleIdx="2" presStyleCnt="3">
        <dgm:presLayoutVars>
          <dgm:bulletEnabled val="1"/>
        </dgm:presLayoutVars>
      </dgm:prSet>
      <dgm:spPr/>
      <dgm:t>
        <a:bodyPr/>
        <a:lstStyle/>
        <a:p>
          <a:endParaRPr lang="zh-CN" altLang="en-US"/>
        </a:p>
      </dgm:t>
    </dgm:pt>
    <dgm:pt modelId="{F658D74A-6DAD-4E97-A740-C6AADB2D831D}" type="pres">
      <dgm:prSet presAssocID="{17577182-112A-4B5C-9846-96B175230DC1}" presName="dummy" presStyleCnt="0"/>
      <dgm:spPr/>
    </dgm:pt>
    <dgm:pt modelId="{DFA894CC-2271-4669-AD06-A8F9B85D2080}" type="pres">
      <dgm:prSet presAssocID="{6B51100C-FC02-44AC-94BD-F1F602F28100}" presName="sibTrans" presStyleLbl="sibTrans2D1" presStyleIdx="2" presStyleCnt="3"/>
      <dgm:spPr/>
      <dgm:t>
        <a:bodyPr/>
        <a:lstStyle/>
        <a:p>
          <a:endParaRPr lang="zh-CN" altLang="en-US"/>
        </a:p>
      </dgm:t>
    </dgm:pt>
  </dgm:ptLst>
  <dgm:cxnLst>
    <dgm:cxn modelId="{122DD765-6113-4A13-BF3E-D84899D1552D}" srcId="{6331362A-A752-44F9-81E0-B098BFDC237E}" destId="{9163107C-68B9-4F1E-86B5-337B45AC0DB8}" srcOrd="0" destOrd="0" parTransId="{004AD5B8-DA08-41A3-98AC-07B668BD00C5}" sibTransId="{999613C2-F951-4D47-A886-97410E332C6D}"/>
    <dgm:cxn modelId="{A6C3FB7C-0A73-4035-9BDB-974F92188007}" type="presOf" srcId="{11DA1F57-F6A7-4251-976C-B05383665FA2}" destId="{339F9593-7052-4DAB-8598-D1A1AABA8F2F}" srcOrd="0" destOrd="0" presId="urn:microsoft.com/office/officeart/2005/8/layout/radial6"/>
    <dgm:cxn modelId="{C7F7D677-0AC6-4D03-976D-1E117B843A5B}" srcId="{9163107C-68B9-4F1E-86B5-337B45AC0DB8}" destId="{8A143B1B-B8E0-49ED-9998-A6877DBD4CA3}" srcOrd="0" destOrd="0" parTransId="{3D83EFE0-2E89-4339-AB61-D22BAB323E6F}" sibTransId="{11DA1F57-F6A7-4251-976C-B05383665FA2}"/>
    <dgm:cxn modelId="{C1F32B03-72C9-4426-9104-AB01D6D87865}" srcId="{9163107C-68B9-4F1E-86B5-337B45AC0DB8}" destId="{CEAA5F16-B492-49FF-A51A-F12D867D17F2}" srcOrd="1" destOrd="0" parTransId="{53E041CA-D8FA-488C-A2DC-78B52D4EE9E0}" sibTransId="{87B00DE7-E170-453D-8F06-28781E2124B9}"/>
    <dgm:cxn modelId="{2F040126-6F33-46EC-850A-259D1D90B96F}" srcId="{9163107C-68B9-4F1E-86B5-337B45AC0DB8}" destId="{17577182-112A-4B5C-9846-96B175230DC1}" srcOrd="2" destOrd="0" parTransId="{6D937B88-1B27-448A-8CB5-649435B33BBC}" sibTransId="{6B51100C-FC02-44AC-94BD-F1F602F28100}"/>
    <dgm:cxn modelId="{55BE9A1E-ACE9-4A30-8FC2-70D3EF4D9719}" type="presOf" srcId="{CEAA5F16-B492-49FF-A51A-F12D867D17F2}" destId="{538A1AF4-F455-4745-A446-4C4F17C6550F}" srcOrd="0" destOrd="0" presId="urn:microsoft.com/office/officeart/2005/8/layout/radial6"/>
    <dgm:cxn modelId="{AA8A02CA-64D9-4A0B-83C9-A34B8E07B1CE}" type="presOf" srcId="{6331362A-A752-44F9-81E0-B098BFDC237E}" destId="{EAE5FFF6-4DBE-4EFB-9292-A2FF37349601}" srcOrd="0" destOrd="0" presId="urn:microsoft.com/office/officeart/2005/8/layout/radial6"/>
    <dgm:cxn modelId="{882B3B21-57FA-46D6-B844-1689F80AC9BA}" type="presOf" srcId="{87B00DE7-E170-453D-8F06-28781E2124B9}" destId="{25FD3752-D38E-4168-8589-953A414D280D}" srcOrd="0" destOrd="0" presId="urn:microsoft.com/office/officeart/2005/8/layout/radial6"/>
    <dgm:cxn modelId="{6C935494-0598-4515-BF0F-CC73EC3E5987}" type="presOf" srcId="{9163107C-68B9-4F1E-86B5-337B45AC0DB8}" destId="{AF45673D-BABD-4429-8B05-4913C755C8A7}" srcOrd="0" destOrd="0" presId="urn:microsoft.com/office/officeart/2005/8/layout/radial6"/>
    <dgm:cxn modelId="{FE792AC8-DB48-407E-814D-E729199BEAA6}" type="presOf" srcId="{17577182-112A-4B5C-9846-96B175230DC1}" destId="{14AA6C5A-96C5-4FF9-8A33-60A7AB4EF955}" srcOrd="0" destOrd="0" presId="urn:microsoft.com/office/officeart/2005/8/layout/radial6"/>
    <dgm:cxn modelId="{10839815-E166-42D7-893E-73F63F34A1CB}" type="presOf" srcId="{6B51100C-FC02-44AC-94BD-F1F602F28100}" destId="{DFA894CC-2271-4669-AD06-A8F9B85D2080}" srcOrd="0" destOrd="0" presId="urn:microsoft.com/office/officeart/2005/8/layout/radial6"/>
    <dgm:cxn modelId="{0CB2D82F-9223-423E-9F3D-FB2AA3D216D1}" type="presOf" srcId="{8A143B1B-B8E0-49ED-9998-A6877DBD4CA3}" destId="{A130C076-90CF-4570-8FDD-5D79D7B26CCF}" srcOrd="0" destOrd="0" presId="urn:microsoft.com/office/officeart/2005/8/layout/radial6"/>
    <dgm:cxn modelId="{903829F4-FBBD-40A6-95EE-AB7B1A484D6B}" type="presParOf" srcId="{EAE5FFF6-4DBE-4EFB-9292-A2FF37349601}" destId="{AF45673D-BABD-4429-8B05-4913C755C8A7}" srcOrd="0" destOrd="0" presId="urn:microsoft.com/office/officeart/2005/8/layout/radial6"/>
    <dgm:cxn modelId="{DDC6CBB0-A782-41DA-A982-02F6879E53A7}" type="presParOf" srcId="{EAE5FFF6-4DBE-4EFB-9292-A2FF37349601}" destId="{A130C076-90CF-4570-8FDD-5D79D7B26CCF}" srcOrd="1" destOrd="0" presId="urn:microsoft.com/office/officeart/2005/8/layout/radial6"/>
    <dgm:cxn modelId="{3FB4B1B4-B7FD-4067-B57D-656DE7272CA7}" type="presParOf" srcId="{EAE5FFF6-4DBE-4EFB-9292-A2FF37349601}" destId="{74F9AA35-46A7-4E1D-BAB7-0CEE5BD71BA2}" srcOrd="2" destOrd="0" presId="urn:microsoft.com/office/officeart/2005/8/layout/radial6"/>
    <dgm:cxn modelId="{42C18A81-0A22-4FAE-8A01-46AA13CE555D}" type="presParOf" srcId="{EAE5FFF6-4DBE-4EFB-9292-A2FF37349601}" destId="{339F9593-7052-4DAB-8598-D1A1AABA8F2F}" srcOrd="3" destOrd="0" presId="urn:microsoft.com/office/officeart/2005/8/layout/radial6"/>
    <dgm:cxn modelId="{2BDC3FC8-BE68-482B-A66F-20326C906319}" type="presParOf" srcId="{EAE5FFF6-4DBE-4EFB-9292-A2FF37349601}" destId="{538A1AF4-F455-4745-A446-4C4F17C6550F}" srcOrd="4" destOrd="0" presId="urn:microsoft.com/office/officeart/2005/8/layout/radial6"/>
    <dgm:cxn modelId="{55E79AC8-75D4-42EB-88A7-389BE3096CE0}" type="presParOf" srcId="{EAE5FFF6-4DBE-4EFB-9292-A2FF37349601}" destId="{F3C2748D-F85D-4D0B-BC67-8F7F181CC160}" srcOrd="5" destOrd="0" presId="urn:microsoft.com/office/officeart/2005/8/layout/radial6"/>
    <dgm:cxn modelId="{6ED8DC37-725F-4DC6-8A67-27B05B06A7DF}" type="presParOf" srcId="{EAE5FFF6-4DBE-4EFB-9292-A2FF37349601}" destId="{25FD3752-D38E-4168-8589-953A414D280D}" srcOrd="6" destOrd="0" presId="urn:microsoft.com/office/officeart/2005/8/layout/radial6"/>
    <dgm:cxn modelId="{5FD48B50-6F26-4B8E-9B7D-A6EF839D3968}" type="presParOf" srcId="{EAE5FFF6-4DBE-4EFB-9292-A2FF37349601}" destId="{14AA6C5A-96C5-4FF9-8A33-60A7AB4EF955}" srcOrd="7" destOrd="0" presId="urn:microsoft.com/office/officeart/2005/8/layout/radial6"/>
    <dgm:cxn modelId="{E51A8136-0C38-4BE8-9036-EB773912B08E}" type="presParOf" srcId="{EAE5FFF6-4DBE-4EFB-9292-A2FF37349601}" destId="{F658D74A-6DAD-4E97-A740-C6AADB2D831D}" srcOrd="8" destOrd="0" presId="urn:microsoft.com/office/officeart/2005/8/layout/radial6"/>
    <dgm:cxn modelId="{2269A202-A2EC-4B01-A543-5D4FCF1D5388}" type="presParOf" srcId="{EAE5FFF6-4DBE-4EFB-9292-A2FF37349601}" destId="{DFA894CC-2271-4669-AD06-A8F9B85D2080}" srcOrd="9" destOrd="0" presId="urn:microsoft.com/office/officeart/2005/8/layout/radial6"/>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DFA894CC-2271-4669-AD06-A8F9B85D2080}">
      <dsp:nvSpPr>
        <dsp:cNvPr id="0" name=""/>
        <dsp:cNvSpPr/>
      </dsp:nvSpPr>
      <dsp:spPr>
        <a:xfrm>
          <a:off x="509811" y="462024"/>
          <a:ext cx="3084833" cy="3084833"/>
        </a:xfrm>
        <a:prstGeom prst="blockArc">
          <a:avLst>
            <a:gd name="adj1" fmla="val 9000000"/>
            <a:gd name="adj2" fmla="val 16200000"/>
            <a:gd name="adj3" fmla="val 4636"/>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5FD3752-D38E-4168-8589-953A414D280D}">
      <dsp:nvSpPr>
        <dsp:cNvPr id="0" name=""/>
        <dsp:cNvSpPr/>
      </dsp:nvSpPr>
      <dsp:spPr>
        <a:xfrm>
          <a:off x="509811" y="462024"/>
          <a:ext cx="3084833" cy="3084833"/>
        </a:xfrm>
        <a:prstGeom prst="blockArc">
          <a:avLst>
            <a:gd name="adj1" fmla="val 1800000"/>
            <a:gd name="adj2" fmla="val 9000000"/>
            <a:gd name="adj3" fmla="val 4636"/>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39F9593-7052-4DAB-8598-D1A1AABA8F2F}">
      <dsp:nvSpPr>
        <dsp:cNvPr id="0" name=""/>
        <dsp:cNvSpPr/>
      </dsp:nvSpPr>
      <dsp:spPr>
        <a:xfrm>
          <a:off x="509811" y="462024"/>
          <a:ext cx="3084833" cy="3084833"/>
        </a:xfrm>
        <a:prstGeom prst="blockArc">
          <a:avLst>
            <a:gd name="adj1" fmla="val 16200000"/>
            <a:gd name="adj2" fmla="val 1800000"/>
            <a:gd name="adj3" fmla="val 4636"/>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F45673D-BABD-4429-8B05-4913C755C8A7}">
      <dsp:nvSpPr>
        <dsp:cNvPr id="0" name=""/>
        <dsp:cNvSpPr/>
      </dsp:nvSpPr>
      <dsp:spPr>
        <a:xfrm>
          <a:off x="1342766" y="1294979"/>
          <a:ext cx="1418923" cy="1418923"/>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lvl="0" algn="ctr" defTabSz="1066800">
            <a:lnSpc>
              <a:spcPct val="90000"/>
            </a:lnSpc>
            <a:spcBef>
              <a:spcPct val="0"/>
            </a:spcBef>
            <a:spcAft>
              <a:spcPct val="35000"/>
            </a:spcAft>
          </a:pPr>
          <a:r>
            <a:rPr lang="zh-CN" altLang="en-US" sz="2400" kern="1200" dirty="0" smtClean="0">
              <a:effectLst>
                <a:outerShdw blurRad="38100" dist="38100" dir="2700000" algn="tl">
                  <a:srgbClr val="000000">
                    <a:alpha val="43137"/>
                  </a:srgbClr>
                </a:outerShdw>
              </a:effectLst>
              <a:latin typeface="微软雅黑" pitchFamily="34" charset="-122"/>
              <a:ea typeface="微软雅黑" pitchFamily="34" charset="-122"/>
            </a:rPr>
            <a:t>三个</a:t>
          </a:r>
          <a:endParaRPr lang="en-US" altLang="zh-CN" sz="2400" kern="1200" dirty="0" smtClean="0">
            <a:effectLst>
              <a:outerShdw blurRad="38100" dist="38100" dir="2700000" algn="tl">
                <a:srgbClr val="000000">
                  <a:alpha val="43137"/>
                </a:srgbClr>
              </a:outerShdw>
            </a:effectLst>
            <a:latin typeface="微软雅黑" pitchFamily="34" charset="-122"/>
            <a:ea typeface="微软雅黑" pitchFamily="34" charset="-122"/>
          </a:endParaRPr>
        </a:p>
        <a:p>
          <a:pPr lvl="0" algn="ctr" defTabSz="1066800">
            <a:lnSpc>
              <a:spcPct val="90000"/>
            </a:lnSpc>
            <a:spcBef>
              <a:spcPct val="0"/>
            </a:spcBef>
            <a:spcAft>
              <a:spcPct val="35000"/>
            </a:spcAft>
          </a:pPr>
          <a:r>
            <a:rPr lang="zh-CN" altLang="en-US" sz="2400" kern="1200" dirty="0" smtClean="0">
              <a:effectLst>
                <a:outerShdw blurRad="38100" dist="38100" dir="2700000" algn="tl">
                  <a:srgbClr val="000000">
                    <a:alpha val="43137"/>
                  </a:srgbClr>
                </a:outerShdw>
              </a:effectLst>
              <a:latin typeface="微软雅黑" pitchFamily="34" charset="-122"/>
              <a:ea typeface="微软雅黑" pitchFamily="34" charset="-122"/>
            </a:rPr>
            <a:t>分等级</a:t>
          </a:r>
          <a:endParaRPr lang="zh-CN" altLang="en-US" sz="2400" kern="1200" dirty="0">
            <a:effectLst>
              <a:outerShdw blurRad="38100" dist="38100" dir="2700000" algn="tl">
                <a:srgbClr val="000000">
                  <a:alpha val="43137"/>
                </a:srgbClr>
              </a:outerShdw>
            </a:effectLst>
            <a:latin typeface="微软雅黑" pitchFamily="34" charset="-122"/>
            <a:ea typeface="微软雅黑" pitchFamily="34" charset="-122"/>
          </a:endParaRPr>
        </a:p>
      </dsp:txBody>
      <dsp:txXfrm>
        <a:off x="1342766" y="1294979"/>
        <a:ext cx="1418923" cy="1418923"/>
      </dsp:txXfrm>
    </dsp:sp>
    <dsp:sp modelId="{A130C076-90CF-4570-8FDD-5D79D7B26CCF}">
      <dsp:nvSpPr>
        <dsp:cNvPr id="0" name=""/>
        <dsp:cNvSpPr/>
      </dsp:nvSpPr>
      <dsp:spPr>
        <a:xfrm>
          <a:off x="1555604" y="1158"/>
          <a:ext cx="993246" cy="993246"/>
        </a:xfrm>
        <a:prstGeom prst="ellipse">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zh-CN" altLang="en-US" sz="1800" kern="1200" dirty="0" smtClean="0">
              <a:effectLst>
                <a:outerShdw blurRad="38100" dist="38100" dir="2700000" algn="tl">
                  <a:srgbClr val="000000">
                    <a:alpha val="43137"/>
                  </a:srgbClr>
                </a:outerShdw>
              </a:effectLst>
              <a:latin typeface="微软雅黑" pitchFamily="34" charset="-122"/>
              <a:ea typeface="微软雅黑" pitchFamily="34" charset="-122"/>
            </a:rPr>
            <a:t>信息系统</a:t>
          </a:r>
          <a:endParaRPr lang="zh-CN" altLang="en-US" sz="1800" kern="1200" dirty="0">
            <a:effectLst>
              <a:outerShdw blurRad="38100" dist="38100" dir="2700000" algn="tl">
                <a:srgbClr val="000000">
                  <a:alpha val="43137"/>
                </a:srgbClr>
              </a:outerShdw>
            </a:effectLst>
            <a:latin typeface="微软雅黑" pitchFamily="34" charset="-122"/>
            <a:ea typeface="微软雅黑" pitchFamily="34" charset="-122"/>
          </a:endParaRPr>
        </a:p>
      </dsp:txBody>
      <dsp:txXfrm>
        <a:off x="1555604" y="1158"/>
        <a:ext cx="993246" cy="993246"/>
      </dsp:txXfrm>
    </dsp:sp>
    <dsp:sp modelId="{538A1AF4-F455-4745-A446-4C4F17C6550F}">
      <dsp:nvSpPr>
        <dsp:cNvPr id="0" name=""/>
        <dsp:cNvSpPr/>
      </dsp:nvSpPr>
      <dsp:spPr>
        <a:xfrm>
          <a:off x="2860410" y="2261148"/>
          <a:ext cx="993246" cy="993246"/>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zh-CN" altLang="en-US" sz="1800" kern="1200" dirty="0" smtClean="0">
              <a:effectLst>
                <a:outerShdw blurRad="38100" dist="38100" dir="2700000" algn="tl">
                  <a:srgbClr val="000000">
                    <a:alpha val="43137"/>
                  </a:srgbClr>
                </a:outerShdw>
              </a:effectLst>
              <a:latin typeface="微软雅黑" pitchFamily="34" charset="-122"/>
              <a:ea typeface="微软雅黑" pitchFamily="34" charset="-122"/>
            </a:rPr>
            <a:t>安全产品</a:t>
          </a:r>
          <a:endParaRPr lang="zh-CN" altLang="en-US" sz="1800" kern="1200" dirty="0">
            <a:effectLst>
              <a:outerShdw blurRad="38100" dist="38100" dir="2700000" algn="tl">
                <a:srgbClr val="000000">
                  <a:alpha val="43137"/>
                </a:srgbClr>
              </a:outerShdw>
            </a:effectLst>
            <a:latin typeface="微软雅黑" pitchFamily="34" charset="-122"/>
            <a:ea typeface="微软雅黑" pitchFamily="34" charset="-122"/>
          </a:endParaRPr>
        </a:p>
      </dsp:txBody>
      <dsp:txXfrm>
        <a:off x="2860410" y="2261148"/>
        <a:ext cx="993246" cy="993246"/>
      </dsp:txXfrm>
    </dsp:sp>
    <dsp:sp modelId="{14AA6C5A-96C5-4FF9-8A33-60A7AB4EF955}">
      <dsp:nvSpPr>
        <dsp:cNvPr id="0" name=""/>
        <dsp:cNvSpPr/>
      </dsp:nvSpPr>
      <dsp:spPr>
        <a:xfrm>
          <a:off x="250798" y="2261148"/>
          <a:ext cx="993246" cy="993246"/>
        </a:xfrm>
        <a:prstGeom prst="ellipse">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zh-CN" altLang="en-US" sz="1800" kern="1200" dirty="0" smtClean="0">
              <a:effectLst>
                <a:outerShdw blurRad="38100" dist="38100" dir="2700000" algn="tl">
                  <a:srgbClr val="000000">
                    <a:alpha val="43137"/>
                  </a:srgbClr>
                </a:outerShdw>
              </a:effectLst>
              <a:latin typeface="微软雅黑" pitchFamily="34" charset="-122"/>
              <a:ea typeface="微软雅黑" pitchFamily="34" charset="-122"/>
            </a:rPr>
            <a:t>安全事件</a:t>
          </a:r>
          <a:endParaRPr lang="zh-CN" altLang="en-US" sz="1800" kern="1200" dirty="0">
            <a:effectLst>
              <a:outerShdw blurRad="38100" dist="38100" dir="2700000" algn="tl">
                <a:srgbClr val="000000">
                  <a:alpha val="43137"/>
                </a:srgbClr>
              </a:outerShdw>
            </a:effectLst>
            <a:latin typeface="微软雅黑" pitchFamily="34" charset="-122"/>
            <a:ea typeface="微软雅黑" pitchFamily="34" charset="-122"/>
          </a:endParaRPr>
        </a:p>
      </dsp:txBody>
      <dsp:txXfrm>
        <a:off x="250798" y="2261148"/>
        <a:ext cx="993246" cy="993246"/>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rSet qsTypeId="urn:microsoft.com/office/officeart/2005/8/quickstyle/simple5"/>
        </dgm:pt>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dstNode" val="node"/>
                    <dgm:param type="begSty" val="noArr"/>
                    <dgm:param type="endSty" val="noArr"/>
                    <dgm:param type="connRout" val="curve"/>
                    <dgm:param type="begPts" val="ctr"/>
                    <dgm:param type="endPts" val="ctr"/>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srcNode" val="dummyConnPt"/>
                    <dgm:param type="dstNode" val="dummyConnPt"/>
                    <dgm:param type="begSty" val="noArr"/>
                    <dgm:param type="endSty" val="noArr"/>
                    <dgm:param type="connRout" val="longCurve"/>
                    <dgm:param type="begPts" val="bCtr"/>
                    <dgm:param type="endPts" val="tCtr"/>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5">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
</file>

<file path=ppt/media/image1.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962400" cy="25806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179484" y="0"/>
            <a:ext cx="3962400" cy="25806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028950" y="642938"/>
            <a:ext cx="3086100" cy="1735931"/>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14400" y="2475309"/>
            <a:ext cx="7315200" cy="2025253"/>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4885432"/>
            <a:ext cx="3962400" cy="258068"/>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179484" y="4885432"/>
            <a:ext cx="3962400" cy="258068"/>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5842" name="幻灯片图像占位符 1"/>
          <p:cNvSpPr>
            <a:spLocks noGrp="1" noRot="1" noChangeAspect="1" noTextEdit="1"/>
          </p:cNvSpPr>
          <p:nvPr>
            <p:ph type="sldImg"/>
          </p:nvPr>
        </p:nvSpPr>
        <p:spPr>
          <a:ln>
            <a:solidFill>
              <a:srgbClr val="000000">
                <a:alpha val="100000"/>
              </a:srgbClr>
            </a:solidFill>
            <a:miter lim="800000"/>
          </a:ln>
        </p:spPr>
      </p:sp>
      <p:sp>
        <p:nvSpPr>
          <p:cNvPr id="35843" name="备注占位符 2"/>
          <p:cNvSpPr>
            <a:spLocks noGrp="1"/>
          </p:cNvSpPr>
          <p:nvPr>
            <p:ph type="body" idx="1"/>
          </p:nvPr>
        </p:nvSpPr>
        <p:spPr>
          <a:noFill/>
          <a:ln>
            <a:noFill/>
          </a:ln>
        </p:spPr>
        <p:txBody>
          <a:bodyPr wrap="square" lIns="91440" tIns="45720" rIns="91440" bIns="45720" anchor="t"/>
          <a:p>
            <a:pPr lvl="0"/>
            <a:r>
              <a:rPr lang="en-US" altLang="zh-CN" dirty="0">
                <a:latin typeface="Helvetica" pitchFamily="34" charset="0"/>
              </a:rPr>
              <a:t>1</a:t>
            </a:r>
            <a:r>
              <a:rPr lang="zh-CN" altLang="en-US" dirty="0">
                <a:latin typeface="Helvetica" pitchFamily="34" charset="0"/>
              </a:rPr>
              <a:t>个信息系统的正常运转，包括</a:t>
            </a:r>
            <a:r>
              <a:rPr lang="en-US" altLang="zh-CN" dirty="0">
                <a:latin typeface="Helvetica" pitchFamily="34" charset="0"/>
              </a:rPr>
              <a:t>3</a:t>
            </a:r>
            <a:r>
              <a:rPr lang="zh-CN" altLang="en-US" dirty="0">
                <a:latin typeface="Helvetica" pitchFamily="34" charset="0"/>
              </a:rPr>
              <a:t>个方面，业务系统、系统涉及到的安全产品、以及系统发生安全事件时的处理方法。</a:t>
            </a:r>
            <a:endParaRPr lang="zh-CN" altLang="en-US" dirty="0">
              <a:latin typeface="Helvetica" pitchFamily="34" charset="0"/>
            </a:endParaRPr>
          </a:p>
          <a:p>
            <a:pPr lvl="0"/>
            <a:r>
              <a:rPr lang="zh-CN" altLang="en-US" dirty="0">
                <a:latin typeface="Helvetica" pitchFamily="34" charset="0"/>
              </a:rPr>
              <a:t>信息系统安全等级保护是指对信息和信息系统划分实行分等级保护。</a:t>
            </a:r>
            <a:endParaRPr lang="en-US" altLang="zh-CN" dirty="0">
              <a:latin typeface="Helvetica" pitchFamily="34" charset="0"/>
            </a:endParaRPr>
          </a:p>
          <a:p>
            <a:pPr lvl="0"/>
            <a:r>
              <a:rPr lang="zh-CN" altLang="zh-CN" dirty="0"/>
              <a:t>对信息系统、分等级保护，</a:t>
            </a:r>
            <a:endParaRPr lang="zh-CN" altLang="en-US" dirty="0"/>
          </a:p>
          <a:p>
            <a:pPr lvl="0"/>
            <a:r>
              <a:rPr lang="zh-CN" altLang="zh-CN" dirty="0"/>
              <a:t>对信息系统中的安全产品、分等级管理，</a:t>
            </a:r>
            <a:endParaRPr lang="zh-CN" altLang="en-US" dirty="0"/>
          </a:p>
          <a:p>
            <a:pPr lvl="0"/>
            <a:r>
              <a:rPr lang="zh-CN" altLang="zh-CN" dirty="0"/>
              <a:t>对信息系统中的安全事件、分等级响应处置。</a:t>
            </a:r>
            <a:endParaRPr lang="zh-CN" altLang="en-US" dirty="0"/>
          </a:p>
          <a:p>
            <a:pPr lvl="0"/>
            <a:r>
              <a:rPr lang="zh-CN" altLang="zh-CN" dirty="0"/>
              <a:t>等级保护中的信息安全，提倡的是一种实事求是的安全。在等级保护的工作中，信息系统的重要程度、与所采取的安全防护水平应该是相互匹配的，</a:t>
            </a:r>
            <a:r>
              <a:rPr lang="zh-CN" altLang="en-US" dirty="0"/>
              <a:t>，</a:t>
            </a:r>
            <a:r>
              <a:rPr lang="zh-CN" altLang="zh-CN" dirty="0"/>
              <a:t>进而达到适度的安全。</a:t>
            </a:r>
            <a:endParaRPr lang="zh-CN" altLang="zh-CN" dirty="0"/>
          </a:p>
        </p:txBody>
      </p:sp>
      <p:sp>
        <p:nvSpPr>
          <p:cNvPr id="35844" name="灯片编号占位符 3"/>
          <p:cNvSpPr txBox="1">
            <a:spLocks noGrp="1"/>
          </p:cNvSpPr>
          <p:nvPr>
            <p:ph type="sldNum" sz="quarter"/>
          </p:nvPr>
        </p:nvSpPr>
        <p:spPr>
          <a:xfrm>
            <a:off x="3884613" y="8685213"/>
            <a:ext cx="2971800" cy="457200"/>
          </a:xfrm>
          <a:prstGeom prst="rect">
            <a:avLst/>
          </a:prstGeom>
          <a:noFill/>
          <a:ln w="9525">
            <a:noFill/>
          </a:ln>
        </p:spPr>
        <p:txBody>
          <a:bodyPr anchor="b"/>
          <a:p>
            <a:pPr lvl="0" algn="r" eaLnBrk="1" hangingPunct="1"/>
            <a:fld id="{9A0DB2DC-4C9A-4742-B13C-FB6460FD3503}" type="slidenum">
              <a:rPr lang="zh-CN" altLang="en-US" sz="1200" b="0" dirty="0">
                <a:ea typeface="宋体" panose="02010600030101010101" pitchFamily="2" charset="-122"/>
              </a:rPr>
            </a:fld>
            <a:endParaRPr lang="zh-CN" altLang="en-US" sz="1200" b="0" dirty="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国务院</a:t>
            </a:r>
            <a:r>
              <a:rPr lang="en-US" altLang="zh-CN" dirty="0"/>
              <a:t>147</a:t>
            </a:r>
            <a:r>
              <a:rPr lang="zh-CN" altLang="en-US" dirty="0"/>
              <a:t>号令</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F440C82D-2687-4AEF-B221-55CB30CBFBD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经过十多年的发展、公安网安部门建立了等级保护的领导体系、政策体系、标准体系和技术支撑体系</a:t>
            </a:r>
            <a:endParaRPr lang="en-US" altLang="zh-CN" dirty="0"/>
          </a:p>
          <a:p>
            <a:r>
              <a:rPr lang="zh-CN" altLang="en-US" dirty="0"/>
              <a:t>监督、检查、指导重点行业、部门开展网络安全等级保护工作。</a:t>
            </a:r>
            <a:endParaRPr lang="zh-CN" altLang="en-US" dirty="0"/>
          </a:p>
        </p:txBody>
      </p:sp>
      <p:sp>
        <p:nvSpPr>
          <p:cNvPr id="4" name="灯片编号占位符 3"/>
          <p:cNvSpPr>
            <a:spLocks noGrp="1"/>
          </p:cNvSpPr>
          <p:nvPr>
            <p:ph type="sldNum" sz="quarter" idx="5"/>
          </p:nvPr>
        </p:nvSpPr>
        <p:spPr/>
        <p:txBody>
          <a:bodyPr/>
          <a:lstStyle/>
          <a:p>
            <a:fld id="{39ACC81A-4912-40B6-A30F-57B53E5A011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MMU是Memory Management Unit的缩写</a:t>
            </a:r>
            <a:endParaRPr lang="zh-CN" altLang="en-US"/>
          </a:p>
          <a:p>
            <a:r>
              <a:rPr lang="zh-CN" altLang="en-US"/>
              <a:t>DMA(Direct Memory Access，直接内存存取) </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spc="195" dirty="0">
                <a:latin typeface="DejaVu Sans" panose="020B0603030804020204"/>
                <a:cs typeface="DejaVu Sans" panose="020B0603030804020204"/>
                <a:sym typeface="+mn-ea"/>
              </a:rPr>
              <a:t>2018</a:t>
            </a:r>
            <a:r>
              <a:rPr lang="zh-CN" altLang="en-US" spc="195" dirty="0">
                <a:latin typeface="DejaVu Sans" panose="020B0603030804020204"/>
                <a:cs typeface="DejaVu Sans" panose="020B0603030804020204"/>
                <a:sym typeface="+mn-ea"/>
              </a:rPr>
              <a:t>年</a:t>
            </a:r>
            <a:r>
              <a:rPr lang="en-US" altLang="zh-CN" spc="195" dirty="0">
                <a:latin typeface="DejaVu Sans" panose="020B0603030804020204"/>
                <a:cs typeface="DejaVu Sans" panose="020B0603030804020204"/>
                <a:sym typeface="+mn-ea"/>
              </a:rPr>
              <a:t>Facebook  5000</a:t>
            </a:r>
            <a:r>
              <a:rPr lang="zh-CN" altLang="en-US" spc="195" dirty="0">
                <a:latin typeface="DejaVu Sans" panose="020B0603030804020204"/>
                <a:cs typeface="DejaVu Sans" panose="020B0603030804020204"/>
                <a:sym typeface="+mn-ea"/>
              </a:rPr>
              <a:t>万用户数据被窃取，股票蒸发</a:t>
            </a:r>
            <a:r>
              <a:rPr lang="en-US" altLang="zh-CN" spc="195" dirty="0">
                <a:latin typeface="DejaVu Sans" panose="020B0603030804020204"/>
                <a:cs typeface="DejaVu Sans" panose="020B0603030804020204"/>
                <a:sym typeface="+mn-ea"/>
              </a:rPr>
              <a:t>500</a:t>
            </a:r>
            <a:r>
              <a:rPr lang="zh-CN" altLang="en-US" spc="195" dirty="0">
                <a:latin typeface="DejaVu Sans" panose="020B0603030804020204"/>
                <a:cs typeface="DejaVu Sans" panose="020B0603030804020204"/>
                <a:sym typeface="+mn-ea"/>
              </a:rPr>
              <a:t>亿美元，还面临巨额赔款</a:t>
            </a:r>
            <a:endParaRPr lang="zh-CN" altLang="en-US" spc="195" dirty="0">
              <a:latin typeface="DejaVu Sans" panose="020B0603030804020204"/>
              <a:cs typeface="DejaVu Sans" panose="020B0603030804020204"/>
              <a:sym typeface="+mn-e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同态加密：即先计算后解密可等价于先解密后计算。这个特性对于保护信息的安全具有重要意义，利用同态加密技术可以先对多个密文进行计算之后再解密，不必对每一个密文解密而花费高昂的计算代价；利用同态加密技术可以实现无密钥方对密文的计算，密文计算无须经过密钥方，既可以减少通信代价，又可以转移计算任务，由此可平衡各方的计算代价；利用同态加密技术可以实现让解密方只能获知最后的结果，而无法获得每一个密文的消息，可以提高信息的安全性。</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143000" y="992222"/>
            <a:ext cx="6858000" cy="1640251"/>
          </a:xfrm>
        </p:spPr>
        <p:txBody>
          <a:bodyPr anchor="b">
            <a:normAutofit/>
          </a:bodyPr>
          <a:lstStyle>
            <a:lvl1pPr algn="ctr">
              <a:lnSpc>
                <a:spcPct val="130000"/>
              </a:lnSpc>
              <a:defRPr sz="4500">
                <a:effectLst>
                  <a:outerShdw blurRad="38100" dist="38100" dir="2700000" algn="tl">
                    <a:srgbClr val="000000">
                      <a:alpha val="43137"/>
                    </a:srgbClr>
                  </a:outerShdw>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143000" y="2701529"/>
            <a:ext cx="6858000" cy="1241822"/>
          </a:xfrm>
        </p:spPr>
        <p:txBody>
          <a:bodyPr>
            <a:normAutofit/>
          </a:bodyPr>
          <a:lstStyle>
            <a:lvl1pPr marL="0" indent="0" algn="ctr">
              <a:buNone/>
              <a:defRPr sz="1350">
                <a:solidFill>
                  <a:schemeClr val="tx1">
                    <a:lumMod val="75000"/>
                    <a:lumOff val="25000"/>
                  </a:schemeClr>
                </a:solidFill>
                <a:effectLst/>
                <a:latin typeface="+mj-lt"/>
                <a:ea typeface="+mj-ea"/>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628650" y="413657"/>
            <a:ext cx="7886700" cy="4169228"/>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85775" y="193834"/>
            <a:ext cx="7886700" cy="994172"/>
          </a:xfrm>
        </p:spPr>
        <p:txBody>
          <a:bodyPr anchor="ctr" anchorCtr="0">
            <a:normAutofit/>
          </a:bodyPr>
          <a:lstStyle>
            <a:lvl1pPr>
              <a:defRPr sz="1800" b="1">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485775" y="1369219"/>
            <a:ext cx="7886700" cy="3263504"/>
          </a:xfrm>
        </p:spPr>
        <p:txBody>
          <a:bodyPr>
            <a:normAutofit/>
          </a:bodyPr>
          <a:lstStyle>
            <a:lvl1pPr>
              <a:defRPr sz="1500">
                <a:solidFill>
                  <a:schemeClr val="tx1">
                    <a:lumMod val="75000"/>
                    <a:lumOff val="25000"/>
                  </a:schemeClr>
                </a:solidFill>
              </a:defRPr>
            </a:lvl1pPr>
            <a:lvl2pPr>
              <a:defRPr sz="1350">
                <a:solidFill>
                  <a:schemeClr val="tx1">
                    <a:lumMod val="75000"/>
                    <a:lumOff val="25000"/>
                  </a:schemeClr>
                </a:solidFill>
              </a:defRPr>
            </a:lvl2pPr>
            <a:lvl3pPr>
              <a:defRPr sz="120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2813338"/>
            <a:ext cx="5491163" cy="608518"/>
          </a:xfrm>
        </p:spPr>
        <p:txBody>
          <a:bodyPr anchor="b">
            <a:normAutofit/>
          </a:bodyPr>
          <a:lstStyle>
            <a:lvl1pPr>
              <a:defRPr sz="300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623888" y="3457521"/>
            <a:ext cx="5491163" cy="485666"/>
          </a:xfrm>
        </p:spPr>
        <p:txBody>
          <a:bodyPr>
            <a:normAutofit/>
          </a:bodyPr>
          <a:lstStyle>
            <a:lvl1pPr marL="0" indent="0">
              <a:buNone/>
              <a:defRPr sz="135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85775" y="193834"/>
            <a:ext cx="7886700" cy="994172"/>
          </a:xfrm>
        </p:spPr>
        <p:txBody>
          <a:bodyPr>
            <a:normAutofit/>
          </a:bodyPr>
          <a:lstStyle>
            <a:lvl1pPr>
              <a:defRPr sz="1800" b="1" i="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485775" y="1369219"/>
            <a:ext cx="3886200" cy="3263504"/>
          </a:xfrm>
        </p:spPr>
        <p:txBody>
          <a:bodyPr>
            <a:normAutofit/>
          </a:bodyPr>
          <a:lstStyle>
            <a:lvl1pPr>
              <a:lnSpc>
                <a:spcPct val="150000"/>
              </a:lnSpc>
              <a:defRPr sz="1500">
                <a:solidFill>
                  <a:schemeClr val="tx1">
                    <a:lumMod val="75000"/>
                    <a:lumOff val="25000"/>
                  </a:schemeClr>
                </a:solidFill>
              </a:defRPr>
            </a:lvl1pPr>
            <a:lvl2pPr>
              <a:lnSpc>
                <a:spcPct val="150000"/>
              </a:lnSpc>
              <a:defRPr sz="1350">
                <a:solidFill>
                  <a:schemeClr val="tx1">
                    <a:lumMod val="75000"/>
                    <a:lumOff val="25000"/>
                  </a:schemeClr>
                </a:solidFill>
              </a:defRPr>
            </a:lvl2pPr>
            <a:lvl3pPr>
              <a:lnSpc>
                <a:spcPct val="150000"/>
              </a:lnSpc>
              <a:defRPr sz="1200">
                <a:solidFill>
                  <a:schemeClr val="tx1">
                    <a:lumMod val="75000"/>
                    <a:lumOff val="25000"/>
                  </a:schemeClr>
                </a:solidFill>
              </a:defRPr>
            </a:lvl3pPr>
            <a:lvl4pPr>
              <a:lnSpc>
                <a:spcPct val="150000"/>
              </a:lnSpc>
              <a:defRPr sz="1200">
                <a:solidFill>
                  <a:schemeClr val="tx1">
                    <a:lumMod val="75000"/>
                    <a:lumOff val="25000"/>
                  </a:schemeClr>
                </a:solidFill>
              </a:defRPr>
            </a:lvl4pPr>
            <a:lvl5pPr>
              <a:lnSpc>
                <a:spcPct val="150000"/>
              </a:lnSpc>
              <a:defRPr sz="12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4486275" y="1369219"/>
            <a:ext cx="3886200" cy="3263504"/>
          </a:xfrm>
        </p:spPr>
        <p:txBody>
          <a:bodyPr>
            <a:normAutofit/>
          </a:bodyPr>
          <a:lstStyle>
            <a:lvl1pPr>
              <a:lnSpc>
                <a:spcPct val="150000"/>
              </a:lnSpc>
              <a:defRPr sz="1500">
                <a:solidFill>
                  <a:schemeClr val="tx1">
                    <a:lumMod val="75000"/>
                    <a:lumOff val="25000"/>
                  </a:schemeClr>
                </a:solidFill>
              </a:defRPr>
            </a:lvl1pPr>
            <a:lvl2pPr>
              <a:lnSpc>
                <a:spcPct val="150000"/>
              </a:lnSpc>
              <a:defRPr sz="1350">
                <a:solidFill>
                  <a:schemeClr val="tx1">
                    <a:lumMod val="75000"/>
                    <a:lumOff val="25000"/>
                  </a:schemeClr>
                </a:solidFill>
              </a:defRPr>
            </a:lvl2pPr>
            <a:lvl3pPr>
              <a:lnSpc>
                <a:spcPct val="150000"/>
              </a:lnSpc>
              <a:defRPr sz="1200">
                <a:solidFill>
                  <a:schemeClr val="tx1">
                    <a:lumMod val="75000"/>
                    <a:lumOff val="25000"/>
                  </a:schemeClr>
                </a:solidFill>
              </a:defRPr>
            </a:lvl3pPr>
            <a:lvl4pPr>
              <a:lnSpc>
                <a:spcPct val="150000"/>
              </a:lnSpc>
              <a:defRPr sz="1200">
                <a:solidFill>
                  <a:schemeClr val="tx1">
                    <a:lumMod val="75000"/>
                    <a:lumOff val="25000"/>
                  </a:schemeClr>
                </a:solidFill>
              </a:defRPr>
            </a:lvl4pPr>
            <a:lvl5pPr>
              <a:lnSpc>
                <a:spcPct val="150000"/>
              </a:lnSpc>
              <a:defRPr sz="12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629841" y="1308721"/>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629841" y="1961707"/>
            <a:ext cx="3868340" cy="268054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4629150" y="1308721"/>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4629150" y="1961707"/>
            <a:ext cx="3887391" cy="268054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2074664"/>
            <a:ext cx="7886700" cy="994172"/>
          </a:xfrm>
        </p:spPr>
        <p:txBody>
          <a:bodyPr>
            <a:normAutofit/>
          </a:bodyPr>
          <a:lstStyle>
            <a:lvl1pPr algn="ctr">
              <a:defRPr sz="3600" b="0">
                <a:effectLst>
                  <a:outerShdw blurRad="38100" dist="38100" dir="2700000" algn="tl">
                    <a:srgbClr val="000000">
                      <a:alpha val="43137"/>
                    </a:srgbClr>
                  </a:outerShdw>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485060" y="95250"/>
            <a:ext cx="3123900" cy="1200150"/>
          </a:xfrm>
        </p:spPr>
        <p:txBody>
          <a:bodyPr anchor="ctr" anchorCtr="0">
            <a:normAutofit/>
          </a:bodyPr>
          <a:lstStyle>
            <a:lvl1pPr>
              <a:defRPr sz="1800" b="1">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3888000" y="574766"/>
            <a:ext cx="4363031" cy="382083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dirty="0"/>
          </a:p>
        </p:txBody>
      </p:sp>
      <p:sp>
        <p:nvSpPr>
          <p:cNvPr id="4" name="文本占位符 3"/>
          <p:cNvSpPr>
            <a:spLocks noGrp="1"/>
          </p:cNvSpPr>
          <p:nvPr>
            <p:ph type="body" sz="half" idx="2"/>
          </p:nvPr>
        </p:nvSpPr>
        <p:spPr>
          <a:xfrm>
            <a:off x="488870" y="1543050"/>
            <a:ext cx="3123900" cy="2858691"/>
          </a:xfrm>
        </p:spPr>
        <p:txBody>
          <a:bodyPr>
            <a:normAutofit/>
          </a:bodyPr>
          <a:lstStyle>
            <a:lvl1pPr marL="0" indent="0">
              <a:lnSpc>
                <a:spcPct val="150000"/>
              </a:lnSpc>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cxnSp>
        <p:nvCxnSpPr>
          <p:cNvPr id="8" name="直接连接符 7" hidden="1"/>
          <p:cNvCxnSpPr/>
          <p:nvPr userDrawn="1"/>
        </p:nvCxnSpPr>
        <p:spPr>
          <a:xfrm>
            <a:off x="557213" y="325755"/>
            <a:ext cx="0" cy="1043464"/>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368363" y="273844"/>
            <a:ext cx="1146987" cy="4358879"/>
          </a:xfrm>
        </p:spPr>
        <p:txBody>
          <a:bodyPr vert="eaVert">
            <a:normAutofit/>
          </a:bodyPr>
          <a:lstStyle>
            <a:lvl1pPr>
              <a:defRPr sz="2700"/>
            </a:lvl1p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28650" y="273844"/>
            <a:ext cx="6659969" cy="4358879"/>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628650" y="4767263"/>
            <a:ext cx="2057400" cy="273844"/>
          </a:xfrm>
          <a:prstGeom prst="rect">
            <a:avLst/>
          </a:prstGeom>
        </p:spPr>
        <p:txBody>
          <a:bodyPr vert="horz" lIns="91440" tIns="45720" rIns="91440" bIns="45720" rtlCol="0" anchor="ctr">
            <a:normAutofit/>
          </a:bodyPr>
          <a:lstStyle>
            <a:lvl1pPr algn="l">
              <a:defRPr sz="9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3028950" y="4767263"/>
            <a:ext cx="3086100" cy="273844"/>
          </a:xfrm>
          <a:prstGeom prst="rect">
            <a:avLst/>
          </a:prstGeom>
        </p:spPr>
        <p:txBody>
          <a:bodyPr vert="horz" lIns="91440" tIns="45720" rIns="91440" bIns="45720" rtlCol="0" anchor="ctr">
            <a:normAutofit/>
          </a:bodyPr>
          <a:lstStyle>
            <a:lvl1pPr algn="ctr">
              <a:defRPr sz="9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91440" tIns="45720" rIns="91440" bIns="45720" rtlCol="0" anchor="ctr">
            <a:normAutofit/>
          </a:bodyPr>
          <a:lstStyle>
            <a:lvl1pPr algn="r">
              <a:defRPr sz="900">
                <a:solidFill>
                  <a:schemeClr val="tx1">
                    <a:tint val="75000"/>
                  </a:schemeClr>
                </a:solidFill>
              </a:defRPr>
            </a:lvl1pPr>
          </a:lstStyle>
          <a:p>
            <a:fld id="{49AE70B2-8BF9-45C0-BB95-33D1B9D3A854}" type="slidenum">
              <a:rPr lang="zh-CN" altLang="en-US" smtClean="0"/>
            </a:fld>
            <a:endParaRPr lang="zh-CN" altLang="en-US"/>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685800" rtl="0" eaLnBrk="1" latinLnBrk="0" hangingPunct="1">
        <a:lnSpc>
          <a:spcPct val="90000"/>
        </a:lnSpc>
        <a:spcBef>
          <a:spcPct val="0"/>
        </a:spcBef>
        <a:buNone/>
        <a:defRPr sz="30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3.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5.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8.xml"/><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4.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5.jpe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 Target="slide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2.xml"/><Relationship Id="rId2" Type="http://schemas.openxmlformats.org/officeDocument/2006/relationships/image" Target="../media/image2.emf"/><Relationship Id="rId1" Type="http://schemas.openxmlformats.org/officeDocument/2006/relationships/oleObject" Target="../embeddings/oleObject1.bin"/></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6.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 Target="slide3.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slide" Target="slide41.xml"/><Relationship Id="rId3" Type="http://schemas.openxmlformats.org/officeDocument/2006/relationships/slide" Target="slide30.xml"/><Relationship Id="rId2" Type="http://schemas.openxmlformats.org/officeDocument/2006/relationships/slide" Target="slide19.xml"/><Relationship Id="rId1" Type="http://schemas.openxmlformats.org/officeDocument/2006/relationships/slide" Target="slide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7.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 Target="slide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6.xml"/><Relationship Id="rId1" Type="http://schemas.openxmlformats.org/officeDocument/2006/relationships/image" Target="../media/image8.jpe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4.xml"/><Relationship Id="rId6" Type="http://schemas.openxmlformats.org/officeDocument/2006/relationships/tags" Target="../tags/tag1.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9144000" cy="5143500"/>
          </a:xfrm>
          <a:prstGeom prst="rect">
            <a:avLst/>
          </a:prstGeom>
          <a:blipFill>
            <a:blip r:embed="rId1" cstate="print"/>
            <a:stretch>
              <a:fillRect/>
            </a:stretch>
          </a:blipFill>
        </p:spPr>
        <p:txBody>
          <a:bodyPr wrap="square" lIns="0" tIns="0" rIns="0" bIns="0" rtlCol="0"/>
          <a:lstStyle/>
          <a:p/>
        </p:txBody>
      </p:sp>
      <p:sp>
        <p:nvSpPr>
          <p:cNvPr id="6" name="矩形 5"/>
          <p:cNvSpPr/>
          <p:nvPr/>
        </p:nvSpPr>
        <p:spPr>
          <a:xfrm>
            <a:off x="0" y="1563637"/>
            <a:ext cx="9144000" cy="1728193"/>
          </a:xfrm>
          <a:prstGeom prst="rect">
            <a:avLst/>
          </a:prstGeom>
          <a:solidFill>
            <a:schemeClr val="bg1">
              <a:alpha val="3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6600" b="1" spc="300" dirty="0">
              <a:latin typeface="微软雅黑" panose="020B0503020204020204" pitchFamily="34" charset="-122"/>
              <a:ea typeface="微软雅黑" panose="020B0503020204020204" pitchFamily="34" charset="-122"/>
            </a:endParaRPr>
          </a:p>
        </p:txBody>
      </p:sp>
      <p:sp>
        <p:nvSpPr>
          <p:cNvPr id="7" name="标题 1"/>
          <p:cNvSpPr txBox="1"/>
          <p:nvPr/>
        </p:nvSpPr>
        <p:spPr>
          <a:xfrm>
            <a:off x="685800" y="1566187"/>
            <a:ext cx="7772400" cy="1712764"/>
          </a:xfrm>
          <a:prstGeom prst="rect">
            <a:avLst/>
          </a:prstGeom>
        </p:spPr>
        <p:txBody>
          <a:bodyPr vert="horz" lIns="91440" tIns="45720" rIns="91440" bIns="45720" rtlCol="0" anchor="ctr">
            <a:normAutofit/>
          </a:bodyPr>
          <a:lstStyle/>
          <a:p>
            <a:pPr lvl="0" algn="ctr">
              <a:lnSpc>
                <a:spcPct val="120000"/>
              </a:lnSpc>
              <a:spcBef>
                <a:spcPct val="0"/>
              </a:spcBef>
              <a:spcAft>
                <a:spcPts val="600"/>
              </a:spcAft>
              <a:defRPr/>
            </a:pPr>
            <a:r>
              <a:rPr lang="zh-CN" altLang="en-US" sz="5200" dirty="0">
                <a:solidFill>
                  <a:schemeClr val="bg1"/>
                </a:solidFill>
                <a:latin typeface="黑体" panose="02010609060101010101" pitchFamily="49" charset="-122"/>
                <a:ea typeface="黑体" panose="02010609060101010101" pitchFamily="49" charset="-122"/>
                <a:cs typeface="+mj-cs"/>
              </a:rPr>
              <a:t>云计算原理与实践</a:t>
            </a:r>
            <a:br>
              <a:rPr kumimoji="0" lang="en-US" altLang="zh-CN" sz="4400" b="0" i="0" u="none" strike="noStrike" kern="1200" cap="none" spc="0" normalizeH="0" baseline="0" noProof="0" dirty="0">
                <a:ln>
                  <a:noFill/>
                </a:ln>
                <a:solidFill>
                  <a:schemeClr val="bg1"/>
                </a:solidFill>
                <a:effectLst/>
                <a:uLnTx/>
                <a:uFillTx/>
                <a:latin typeface="黑体" panose="02010609060101010101" pitchFamily="49" charset="-122"/>
                <a:ea typeface="黑体" panose="02010609060101010101" pitchFamily="49" charset="-122"/>
                <a:cs typeface="+mj-cs"/>
              </a:rPr>
            </a:br>
            <a:r>
              <a:rPr lang="en-US" altLang="zh-CN" sz="3300" dirty="0">
                <a:solidFill>
                  <a:schemeClr val="bg1"/>
                </a:solidFill>
                <a:latin typeface="+mj-lt"/>
                <a:ea typeface="+mj-ea"/>
                <a:cs typeface="+mj-cs"/>
              </a:rPr>
              <a:t>Principles and Practice of Cloud Computing</a:t>
            </a:r>
            <a:endParaRPr lang="en-US" altLang="zh-CN" sz="3300" dirty="0">
              <a:solidFill>
                <a:schemeClr val="bg1"/>
              </a:solidFill>
              <a:latin typeface="+mj-lt"/>
              <a:ea typeface="+mj-ea"/>
              <a:cs typeface="+mj-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661988" y="687705"/>
            <a:ext cx="7886700" cy="468154"/>
          </a:xfrm>
        </p:spPr>
        <p:txBody>
          <a:bodyPr>
            <a:normAutofit/>
          </a:bodyPr>
          <a:lstStyle/>
          <a:p>
            <a:r>
              <a:rPr lang="zh-CN" altLang="en-US" sz="2100" b="1" dirty="0"/>
              <a:t>等级保护发展历程   等保</a:t>
            </a:r>
            <a:r>
              <a:rPr lang="en-US" altLang="zh-CN" sz="2100" b="1" dirty="0"/>
              <a:t>2.0</a:t>
            </a:r>
            <a:endParaRPr lang="zh-CN" altLang="en-US" sz="2100" b="1" dirty="0"/>
          </a:p>
        </p:txBody>
      </p:sp>
      <p:sp>
        <p:nvSpPr>
          <p:cNvPr id="36" name="TextBox 60"/>
          <p:cNvSpPr txBox="1"/>
          <p:nvPr/>
        </p:nvSpPr>
        <p:spPr>
          <a:xfrm>
            <a:off x="1066463" y="1350725"/>
            <a:ext cx="1041400" cy="350520"/>
          </a:xfrm>
          <a:prstGeom prst="rect">
            <a:avLst/>
          </a:prstGeom>
          <a:noFill/>
        </p:spPr>
        <p:txBody>
          <a:bodyPr wrap="none" rtlCol="0">
            <a:spAutoFit/>
          </a:bodyPr>
          <a:lstStyle/>
          <a:p>
            <a:pPr defTabSz="1143000"/>
            <a:r>
              <a:rPr lang="zh-CN" altLang="en-US" sz="1690" dirty="0">
                <a:solidFill>
                  <a:srgbClr val="414455"/>
                </a:solidFill>
                <a:latin typeface="Calibri" panose="020F0502020204030204"/>
                <a:ea typeface="微软雅黑" panose="020B0503020204020204" pitchFamily="34" charset="-122"/>
                <a:cs typeface="+mn-ea"/>
                <a:sym typeface="+mn-lt"/>
              </a:rPr>
              <a:t>发展情况</a:t>
            </a:r>
            <a:endParaRPr lang="zh-CN" altLang="en-US" sz="1690" dirty="0">
              <a:solidFill>
                <a:srgbClr val="414455"/>
              </a:solidFill>
              <a:latin typeface="Calibri" panose="020F0502020204030204"/>
              <a:ea typeface="微软雅黑" panose="020B0503020204020204" pitchFamily="34" charset="-122"/>
              <a:cs typeface="+mn-ea"/>
              <a:sym typeface="+mn-lt"/>
            </a:endParaRPr>
          </a:p>
        </p:txBody>
      </p:sp>
      <p:grpSp>
        <p:nvGrpSpPr>
          <p:cNvPr id="37" name="组合 36"/>
          <p:cNvGrpSpPr/>
          <p:nvPr/>
        </p:nvGrpSpPr>
        <p:grpSpPr>
          <a:xfrm>
            <a:off x="0" y="1508507"/>
            <a:ext cx="9179387" cy="2001764"/>
            <a:chOff x="-340296" y="921296"/>
            <a:chExt cx="9791346" cy="2135215"/>
          </a:xfrm>
        </p:grpSpPr>
        <p:cxnSp>
          <p:nvCxnSpPr>
            <p:cNvPr id="38" name="直接连接符 37"/>
            <p:cNvCxnSpPr/>
            <p:nvPr/>
          </p:nvCxnSpPr>
          <p:spPr>
            <a:xfrm>
              <a:off x="-340296" y="921296"/>
              <a:ext cx="822896" cy="0"/>
            </a:xfrm>
            <a:prstGeom prst="line">
              <a:avLst/>
            </a:prstGeom>
            <a:ln>
              <a:solidFill>
                <a:srgbClr val="2D2A19"/>
              </a:solidFill>
              <a:prstDash val="dash"/>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8623300" y="921296"/>
              <a:ext cx="827750" cy="0"/>
            </a:xfrm>
            <a:prstGeom prst="line">
              <a:avLst/>
            </a:prstGeom>
            <a:ln>
              <a:solidFill>
                <a:srgbClr val="2D2A19"/>
              </a:solidFill>
              <a:prstDash val="dash"/>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482600" y="928123"/>
              <a:ext cx="0" cy="2112550"/>
            </a:xfrm>
            <a:prstGeom prst="line">
              <a:avLst/>
            </a:prstGeom>
            <a:ln>
              <a:solidFill>
                <a:srgbClr val="2D2A19"/>
              </a:solidFill>
              <a:prstDash val="dash"/>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482600" y="3050305"/>
              <a:ext cx="2045091" cy="0"/>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6597416" y="1969556"/>
              <a:ext cx="2025884" cy="0"/>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2527691" y="1969432"/>
              <a:ext cx="2044309" cy="0"/>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2527691" y="1969556"/>
              <a:ext cx="0" cy="1080749"/>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4572000" y="3046251"/>
              <a:ext cx="2025416" cy="0"/>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V="1">
              <a:off x="4572000" y="1975762"/>
              <a:ext cx="0" cy="1080749"/>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6597416" y="1965502"/>
              <a:ext cx="0" cy="1080749"/>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8623300" y="928123"/>
              <a:ext cx="0" cy="1056275"/>
            </a:xfrm>
            <a:prstGeom prst="line">
              <a:avLst/>
            </a:prstGeom>
            <a:ln>
              <a:solidFill>
                <a:srgbClr val="2D2A19"/>
              </a:solidFill>
              <a:prstDash val="dash"/>
            </a:ln>
          </p:spPr>
          <p:style>
            <a:lnRef idx="1">
              <a:schemeClr val="accent1"/>
            </a:lnRef>
            <a:fillRef idx="0">
              <a:schemeClr val="accent1"/>
            </a:fillRef>
            <a:effectRef idx="0">
              <a:schemeClr val="accent1"/>
            </a:effectRef>
            <a:fontRef idx="minor">
              <a:schemeClr val="tx1"/>
            </a:fontRef>
          </p:style>
        </p:cxnSp>
      </p:grpSp>
      <p:sp>
        <p:nvSpPr>
          <p:cNvPr id="49" name="矩形 48"/>
          <p:cNvSpPr/>
          <p:nvPr/>
        </p:nvSpPr>
        <p:spPr>
          <a:xfrm>
            <a:off x="981774" y="2531860"/>
            <a:ext cx="1548032" cy="1444098"/>
          </a:xfrm>
          <a:prstGeom prst="rect">
            <a:avLst/>
          </a:prstGeom>
          <a:solidFill>
            <a:srgbClr val="F3F3F3"/>
          </a:solidFill>
          <a:ln w="19050">
            <a:solidFill>
              <a:schemeClr val="accent1"/>
            </a:solidFill>
          </a:ln>
          <a:effectLst>
            <a:outerShdw blurRad="127000" dist="63500" dir="10800000" algn="r"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dirty="0">
              <a:solidFill>
                <a:srgbClr val="2D2A19"/>
              </a:solidFill>
              <a:latin typeface="Calibri" panose="020F0502020204030204"/>
              <a:ea typeface="微软雅黑" panose="020B0503020204020204" pitchFamily="34" charset="-122"/>
              <a:cs typeface="+mn-ea"/>
              <a:sym typeface="+mn-lt"/>
            </a:endParaRPr>
          </a:p>
        </p:txBody>
      </p:sp>
      <p:sp>
        <p:nvSpPr>
          <p:cNvPr id="50" name="矩形 49"/>
          <p:cNvSpPr/>
          <p:nvPr/>
        </p:nvSpPr>
        <p:spPr>
          <a:xfrm>
            <a:off x="976442" y="2531860"/>
            <a:ext cx="1553365" cy="627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a:solidFill>
                <a:srgbClr val="2D2A19"/>
              </a:solidFill>
              <a:latin typeface="Calibri" panose="020F0502020204030204"/>
              <a:ea typeface="微软雅黑" panose="020B0503020204020204" pitchFamily="34" charset="-122"/>
              <a:cs typeface="+mn-ea"/>
              <a:sym typeface="+mn-lt"/>
            </a:endParaRPr>
          </a:p>
        </p:txBody>
      </p:sp>
      <p:sp>
        <p:nvSpPr>
          <p:cNvPr id="51" name="TextBox 62"/>
          <p:cNvSpPr txBox="1"/>
          <p:nvPr/>
        </p:nvSpPr>
        <p:spPr>
          <a:xfrm>
            <a:off x="1030202" y="2680559"/>
            <a:ext cx="1530626" cy="350520"/>
          </a:xfrm>
          <a:prstGeom prst="rect">
            <a:avLst/>
          </a:prstGeom>
          <a:noFill/>
        </p:spPr>
        <p:txBody>
          <a:bodyPr wrap="square" rtlCol="0">
            <a:spAutoFit/>
          </a:bodyPr>
          <a:lstStyle/>
          <a:p>
            <a:pPr defTabSz="1143000"/>
            <a:r>
              <a:rPr lang="zh-CN" altLang="en-US" sz="1690" dirty="0">
                <a:solidFill>
                  <a:prstClr val="white"/>
                </a:solidFill>
                <a:latin typeface="Calibri" panose="020F0502020204030204"/>
                <a:ea typeface="微软雅黑" panose="020B0503020204020204" pitchFamily="34" charset="-122"/>
                <a:cs typeface="+mn-ea"/>
                <a:sym typeface="+mn-lt"/>
              </a:rPr>
              <a:t> 修订等保</a:t>
            </a:r>
            <a:r>
              <a:rPr lang="en-US" altLang="zh-CN" sz="1690" dirty="0">
                <a:solidFill>
                  <a:prstClr val="white"/>
                </a:solidFill>
                <a:latin typeface="Calibri" panose="020F0502020204030204"/>
                <a:ea typeface="微软雅黑" panose="020B0503020204020204" pitchFamily="34" charset="-122"/>
                <a:cs typeface="+mn-ea"/>
                <a:sym typeface="+mn-lt"/>
              </a:rPr>
              <a:t>1.0</a:t>
            </a:r>
            <a:endParaRPr lang="zh-CN" altLang="en-US" sz="1690" dirty="0">
              <a:solidFill>
                <a:prstClr val="white"/>
              </a:solidFill>
              <a:latin typeface="Calibri" panose="020F0502020204030204"/>
              <a:ea typeface="微软雅黑" panose="020B0503020204020204" pitchFamily="34" charset="-122"/>
              <a:cs typeface="+mn-ea"/>
              <a:sym typeface="+mn-lt"/>
            </a:endParaRPr>
          </a:p>
        </p:txBody>
      </p:sp>
      <p:sp>
        <p:nvSpPr>
          <p:cNvPr id="52" name="TextBox 63"/>
          <p:cNvSpPr txBox="1"/>
          <p:nvPr/>
        </p:nvSpPr>
        <p:spPr>
          <a:xfrm>
            <a:off x="956927" y="3179741"/>
            <a:ext cx="1572880" cy="812800"/>
          </a:xfrm>
          <a:prstGeom prst="rect">
            <a:avLst/>
          </a:prstGeom>
          <a:noFill/>
        </p:spPr>
        <p:txBody>
          <a:bodyPr wrap="square" rtlCol="0">
            <a:spAutoFit/>
          </a:bodyPr>
          <a:lstStyle/>
          <a:p>
            <a:pPr defTabSz="1143000"/>
            <a:r>
              <a:rPr lang="en-US" altLang="zh-CN" sz="940" dirty="0">
                <a:solidFill>
                  <a:srgbClr val="414455"/>
                </a:solidFill>
                <a:latin typeface="Calibri" panose="020F0502020204030204"/>
                <a:cs typeface="+mn-ea"/>
                <a:sym typeface="+mn-lt"/>
              </a:rPr>
              <a:t>2016</a:t>
            </a:r>
            <a:r>
              <a:rPr lang="zh-CN" altLang="en-US" sz="940" dirty="0">
                <a:solidFill>
                  <a:srgbClr val="414455"/>
                </a:solidFill>
                <a:latin typeface="Calibri" panose="020F0502020204030204"/>
                <a:cs typeface="+mn-ea"/>
                <a:sym typeface="+mn-lt"/>
              </a:rPr>
              <a:t>年</a:t>
            </a:r>
            <a:r>
              <a:rPr lang="en-US" altLang="zh-CN" sz="940" dirty="0">
                <a:solidFill>
                  <a:srgbClr val="414455"/>
                </a:solidFill>
                <a:latin typeface="Calibri" panose="020F0502020204030204"/>
                <a:cs typeface="+mn-ea"/>
                <a:sym typeface="+mn-lt"/>
              </a:rPr>
              <a:t>10</a:t>
            </a:r>
            <a:r>
              <a:rPr lang="zh-CN" altLang="en-US" sz="940" dirty="0">
                <a:solidFill>
                  <a:srgbClr val="414455"/>
                </a:solidFill>
                <a:latin typeface="Calibri" panose="020F0502020204030204"/>
                <a:cs typeface="+mn-ea"/>
                <a:sym typeface="+mn-lt"/>
              </a:rPr>
              <a:t>月公安部网络安全保卫局组织对原有国家标准 </a:t>
            </a:r>
            <a:r>
              <a:rPr lang="en-US" altLang="zh-CN" sz="940" dirty="0">
                <a:solidFill>
                  <a:srgbClr val="414455"/>
                </a:solidFill>
                <a:latin typeface="Calibri" panose="020F0502020204030204"/>
                <a:cs typeface="+mn-ea"/>
                <a:sym typeface="+mn-lt"/>
              </a:rPr>
              <a:t>GB/T 22239-2008</a:t>
            </a:r>
            <a:r>
              <a:rPr lang="zh-CN" altLang="en-US" sz="940" dirty="0">
                <a:solidFill>
                  <a:srgbClr val="414455"/>
                </a:solidFill>
                <a:latin typeface="Calibri" panose="020F0502020204030204"/>
                <a:cs typeface="+mn-ea"/>
                <a:sym typeface="+mn-lt"/>
              </a:rPr>
              <a:t>等系列标</a:t>
            </a:r>
            <a:endParaRPr lang="zh-CN" altLang="en-US" sz="940" dirty="0">
              <a:solidFill>
                <a:srgbClr val="414455"/>
              </a:solidFill>
              <a:latin typeface="Calibri" panose="020F0502020204030204"/>
              <a:cs typeface="+mn-ea"/>
              <a:sym typeface="+mn-lt"/>
            </a:endParaRPr>
          </a:p>
          <a:p>
            <a:pPr defTabSz="1143000"/>
            <a:r>
              <a:rPr lang="zh-CN" altLang="en-US" sz="940" dirty="0">
                <a:solidFill>
                  <a:srgbClr val="414455"/>
                </a:solidFill>
                <a:latin typeface="Calibri" panose="020F0502020204030204"/>
                <a:cs typeface="+mn-ea"/>
                <a:sym typeface="+mn-lt"/>
              </a:rPr>
              <a:t>准进行了修订。</a:t>
            </a:r>
            <a:endParaRPr lang="zh-CN" altLang="en-US" sz="940" dirty="0">
              <a:solidFill>
                <a:srgbClr val="414455"/>
              </a:solidFill>
              <a:latin typeface="Calibri" panose="020F0502020204030204"/>
              <a:cs typeface="+mn-ea"/>
              <a:sym typeface="+mn-lt"/>
            </a:endParaRPr>
          </a:p>
        </p:txBody>
      </p:sp>
      <p:sp>
        <p:nvSpPr>
          <p:cNvPr id="53" name="矩形 52"/>
          <p:cNvSpPr/>
          <p:nvPr/>
        </p:nvSpPr>
        <p:spPr>
          <a:xfrm>
            <a:off x="3438795" y="1155796"/>
            <a:ext cx="1850285" cy="2813654"/>
          </a:xfrm>
          <a:prstGeom prst="rect">
            <a:avLst/>
          </a:prstGeom>
          <a:solidFill>
            <a:srgbClr val="F9F9F9"/>
          </a:solidFill>
          <a:ln w="19050">
            <a:solidFill>
              <a:schemeClr val="accent2"/>
            </a:solidFill>
          </a:ln>
          <a:effectLst>
            <a:outerShdw blurRad="127000" dist="63500" dir="10800000" algn="r"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dirty="0">
              <a:solidFill>
                <a:srgbClr val="2D2A19"/>
              </a:solidFill>
              <a:latin typeface="Calibri" panose="020F0502020204030204"/>
              <a:ea typeface="微软雅黑" panose="020B0503020204020204" pitchFamily="34" charset="-122"/>
              <a:cs typeface="+mn-ea"/>
              <a:sym typeface="+mn-lt"/>
            </a:endParaRPr>
          </a:p>
        </p:txBody>
      </p:sp>
      <p:sp>
        <p:nvSpPr>
          <p:cNvPr id="54" name="矩形 53"/>
          <p:cNvSpPr/>
          <p:nvPr/>
        </p:nvSpPr>
        <p:spPr>
          <a:xfrm>
            <a:off x="3438795" y="1155796"/>
            <a:ext cx="1857298" cy="643753"/>
          </a:xfrm>
          <a:prstGeom prst="rect">
            <a:avLst/>
          </a:prstGeom>
          <a:solidFill>
            <a:schemeClr val="accent2">
              <a:lumMod val="60000"/>
              <a:lumOff val="4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r>
              <a:rPr lang="en-US" altLang="zh-CN" sz="1690" dirty="0">
                <a:solidFill>
                  <a:schemeClr val="bg1"/>
                </a:solidFill>
                <a:latin typeface="Calibri" panose="020F0502020204030204"/>
                <a:cs typeface="+mn-ea"/>
                <a:sym typeface="+mn-lt"/>
              </a:rPr>
              <a:t>2.0</a:t>
            </a:r>
            <a:r>
              <a:rPr lang="zh-CN" altLang="en-US" sz="1690" dirty="0">
                <a:solidFill>
                  <a:schemeClr val="bg1"/>
                </a:solidFill>
                <a:latin typeface="Calibri" panose="020F0502020204030204"/>
                <a:cs typeface="+mn-ea"/>
                <a:sym typeface="+mn-lt"/>
              </a:rPr>
              <a:t>系列标准</a:t>
            </a:r>
            <a:endParaRPr lang="en-US" altLang="zh-CN" sz="1690" dirty="0">
              <a:solidFill>
                <a:schemeClr val="bg1"/>
              </a:solidFill>
              <a:latin typeface="Calibri" panose="020F0502020204030204"/>
              <a:cs typeface="+mn-ea"/>
              <a:sym typeface="+mn-lt"/>
            </a:endParaRPr>
          </a:p>
          <a:p>
            <a:pPr algn="ctr" defTabSz="1143000"/>
            <a:r>
              <a:rPr lang="zh-CN" altLang="en-US" sz="1690" dirty="0">
                <a:solidFill>
                  <a:schemeClr val="bg1"/>
                </a:solidFill>
                <a:latin typeface="Calibri" panose="020F0502020204030204"/>
                <a:cs typeface="+mn-ea"/>
                <a:sym typeface="+mn-lt"/>
              </a:rPr>
              <a:t>编制工作</a:t>
            </a:r>
            <a:endParaRPr lang="zh-CN" altLang="en-US" sz="1690" dirty="0">
              <a:solidFill>
                <a:schemeClr val="bg1"/>
              </a:solidFill>
              <a:latin typeface="Calibri" panose="020F0502020204030204"/>
              <a:cs typeface="+mn-ea"/>
              <a:sym typeface="+mn-lt"/>
            </a:endParaRPr>
          </a:p>
        </p:txBody>
      </p:sp>
      <p:sp>
        <p:nvSpPr>
          <p:cNvPr id="56" name="TextBox 68"/>
          <p:cNvSpPr txBox="1"/>
          <p:nvPr/>
        </p:nvSpPr>
        <p:spPr>
          <a:xfrm>
            <a:off x="3469249" y="1783757"/>
            <a:ext cx="1857299" cy="2218690"/>
          </a:xfrm>
          <a:prstGeom prst="rect">
            <a:avLst/>
          </a:prstGeom>
          <a:noFill/>
        </p:spPr>
        <p:txBody>
          <a:bodyPr wrap="square" rtlCol="0">
            <a:spAutoFit/>
          </a:bodyPr>
          <a:lstStyle/>
          <a:p>
            <a:r>
              <a:rPr lang="en-US" altLang="zh-CN" sz="985" dirty="0">
                <a:latin typeface="微软雅黑" panose="020B0503020204020204" pitchFamily="34" charset="-122"/>
                <a:ea typeface="微软雅黑" panose="020B0503020204020204" pitchFamily="34" charset="-122"/>
              </a:rPr>
              <a:t>2017</a:t>
            </a:r>
            <a:r>
              <a:rPr lang="zh-CN" altLang="en-US" sz="985" dirty="0">
                <a:latin typeface="微软雅黑" panose="020B0503020204020204" pitchFamily="34" charset="-122"/>
                <a:ea typeface="微软雅黑" panose="020B0503020204020204" pitchFamily="34" charset="-122"/>
              </a:rPr>
              <a:t>年</a:t>
            </a:r>
            <a:r>
              <a:rPr lang="en-US" altLang="zh-CN" sz="985" dirty="0">
                <a:latin typeface="微软雅黑" panose="020B0503020204020204" pitchFamily="34" charset="-122"/>
                <a:ea typeface="微软雅黑" panose="020B0503020204020204" pitchFamily="34" charset="-122"/>
              </a:rPr>
              <a:t>1</a:t>
            </a:r>
            <a:r>
              <a:rPr lang="zh-CN" altLang="en-US" sz="985" dirty="0">
                <a:latin typeface="微软雅黑" panose="020B0503020204020204" pitchFamily="34" charset="-122"/>
                <a:ea typeface="微软雅黑" panose="020B0503020204020204" pitchFamily="34" charset="-122"/>
              </a:rPr>
              <a:t>月至</a:t>
            </a:r>
            <a:r>
              <a:rPr lang="en-US" altLang="zh-CN" sz="985" dirty="0">
                <a:latin typeface="微软雅黑" panose="020B0503020204020204" pitchFamily="34" charset="-122"/>
                <a:ea typeface="微软雅黑" panose="020B0503020204020204" pitchFamily="34" charset="-122"/>
              </a:rPr>
              <a:t>2</a:t>
            </a:r>
            <a:r>
              <a:rPr lang="zh-CN" altLang="en-US" sz="985" dirty="0">
                <a:latin typeface="微软雅黑" panose="020B0503020204020204" pitchFamily="34" charset="-122"/>
                <a:ea typeface="微软雅黑" panose="020B0503020204020204" pitchFamily="34" charset="-122"/>
              </a:rPr>
              <a:t>月，全国信息安全标准化技术委员会发布</a:t>
            </a:r>
            <a:r>
              <a:rPr lang="en-US" altLang="zh-CN" sz="985" dirty="0">
                <a:latin typeface="微软雅黑" panose="020B0503020204020204" pitchFamily="34" charset="-122"/>
                <a:ea typeface="微软雅黑" panose="020B0503020204020204" pitchFamily="34" charset="-122"/>
              </a:rPr>
              <a:t>《 </a:t>
            </a:r>
            <a:r>
              <a:rPr lang="zh-CN" altLang="en-US" sz="985" dirty="0">
                <a:latin typeface="微软雅黑" panose="020B0503020204020204" pitchFamily="34" charset="-122"/>
                <a:ea typeface="微软雅黑" panose="020B0503020204020204" pitchFamily="34" charset="-122"/>
              </a:rPr>
              <a:t>网络安全等级保护基本要求</a:t>
            </a:r>
            <a:r>
              <a:rPr lang="en-US" altLang="zh-CN" sz="985" dirty="0">
                <a:latin typeface="微软雅黑" panose="020B0503020204020204" pitchFamily="34" charset="-122"/>
                <a:ea typeface="微软雅黑" panose="020B0503020204020204" pitchFamily="34" charset="-122"/>
              </a:rPr>
              <a:t>》</a:t>
            </a:r>
            <a:r>
              <a:rPr lang="zh-CN" altLang="en-US" sz="985" dirty="0">
                <a:latin typeface="微软雅黑" panose="020B0503020204020204" pitchFamily="34" charset="-122"/>
                <a:ea typeface="微软雅黑" panose="020B0503020204020204" pitchFamily="34" charset="-122"/>
              </a:rPr>
              <a:t>系列标准、</a:t>
            </a:r>
            <a:r>
              <a:rPr lang="en-US" altLang="zh-CN" sz="985" dirty="0">
                <a:latin typeface="微软雅黑" panose="020B0503020204020204" pitchFamily="34" charset="-122"/>
                <a:ea typeface="微软雅黑" panose="020B0503020204020204" pitchFamily="34" charset="-122"/>
              </a:rPr>
              <a:t>《 </a:t>
            </a:r>
            <a:r>
              <a:rPr lang="zh-CN" altLang="en-US" sz="985" dirty="0">
                <a:latin typeface="微软雅黑" panose="020B0503020204020204" pitchFamily="34" charset="-122"/>
                <a:ea typeface="微软雅黑" panose="020B0503020204020204" pitchFamily="34" charset="-122"/>
              </a:rPr>
              <a:t>网络安全等级保护测评要求 </a:t>
            </a:r>
            <a:r>
              <a:rPr lang="en-US" altLang="zh-CN" sz="985" dirty="0">
                <a:latin typeface="微软雅黑" panose="020B0503020204020204" pitchFamily="34" charset="-122"/>
                <a:ea typeface="微软雅黑" panose="020B0503020204020204" pitchFamily="34" charset="-122"/>
              </a:rPr>
              <a:t>》</a:t>
            </a:r>
            <a:r>
              <a:rPr lang="zh-CN" altLang="en-US" sz="985" dirty="0">
                <a:latin typeface="微软雅黑" panose="020B0503020204020204" pitchFamily="34" charset="-122"/>
                <a:ea typeface="微软雅黑" panose="020B0503020204020204" pitchFamily="34" charset="-122"/>
              </a:rPr>
              <a:t>系列标准等“征求意见稿”。</a:t>
            </a:r>
            <a:endParaRPr lang="zh-CN" altLang="en-US" sz="985" dirty="0">
              <a:latin typeface="微软雅黑" panose="020B0503020204020204" pitchFamily="34" charset="-122"/>
              <a:ea typeface="微软雅黑" panose="020B0503020204020204" pitchFamily="34" charset="-122"/>
            </a:endParaRPr>
          </a:p>
          <a:p>
            <a:r>
              <a:rPr lang="en-US" altLang="zh-CN" sz="985" dirty="0">
                <a:latin typeface="微软雅黑" panose="020B0503020204020204" pitchFamily="34" charset="-122"/>
                <a:ea typeface="微软雅黑" panose="020B0503020204020204" pitchFamily="34" charset="-122"/>
              </a:rPr>
              <a:t>2017</a:t>
            </a:r>
            <a:r>
              <a:rPr lang="zh-CN" altLang="en-US" sz="985" dirty="0">
                <a:latin typeface="微软雅黑" panose="020B0503020204020204" pitchFamily="34" charset="-122"/>
                <a:ea typeface="微软雅黑" panose="020B0503020204020204" pitchFamily="34" charset="-122"/>
              </a:rPr>
              <a:t>年</a:t>
            </a:r>
            <a:r>
              <a:rPr lang="en-US" altLang="zh-CN" sz="985" dirty="0">
                <a:latin typeface="微软雅黑" panose="020B0503020204020204" pitchFamily="34" charset="-122"/>
                <a:ea typeface="微软雅黑" panose="020B0503020204020204" pitchFamily="34" charset="-122"/>
              </a:rPr>
              <a:t>5</a:t>
            </a:r>
            <a:r>
              <a:rPr lang="zh-CN" altLang="en-US" sz="985" dirty="0">
                <a:latin typeface="微软雅黑" panose="020B0503020204020204" pitchFamily="34" charset="-122"/>
                <a:ea typeface="微软雅黑" panose="020B0503020204020204" pitchFamily="34" charset="-122"/>
              </a:rPr>
              <a:t>月，国家公安部发布</a:t>
            </a:r>
            <a:r>
              <a:rPr lang="en-US" altLang="zh-CN" sz="985" dirty="0">
                <a:latin typeface="微软雅黑" panose="020B0503020204020204" pitchFamily="34" charset="-122"/>
                <a:ea typeface="微软雅黑" panose="020B0503020204020204" pitchFamily="34" charset="-122"/>
              </a:rPr>
              <a:t>《GA/T 1389—2017 </a:t>
            </a:r>
            <a:r>
              <a:rPr lang="zh-CN" altLang="en-US" sz="985" dirty="0">
                <a:latin typeface="微软雅黑" panose="020B0503020204020204" pitchFamily="34" charset="-122"/>
                <a:ea typeface="微软雅黑" panose="020B0503020204020204" pitchFamily="34" charset="-122"/>
              </a:rPr>
              <a:t>网络安全等级保护定级指南</a:t>
            </a:r>
            <a:r>
              <a:rPr lang="en-US" altLang="zh-CN" sz="985" dirty="0">
                <a:latin typeface="微软雅黑" panose="020B0503020204020204" pitchFamily="34" charset="-122"/>
                <a:ea typeface="微软雅黑" panose="020B0503020204020204" pitchFamily="34" charset="-122"/>
              </a:rPr>
              <a:t>》</a:t>
            </a:r>
            <a:r>
              <a:rPr lang="zh-CN" altLang="en-US" sz="985" dirty="0">
                <a:latin typeface="微软雅黑" panose="020B0503020204020204" pitchFamily="34" charset="-122"/>
                <a:ea typeface="微软雅黑" panose="020B0503020204020204" pitchFamily="34" charset="-122"/>
              </a:rPr>
              <a:t>、</a:t>
            </a:r>
            <a:r>
              <a:rPr lang="en-US" altLang="zh-CN" sz="985" dirty="0">
                <a:latin typeface="微软雅黑" panose="020B0503020204020204" pitchFamily="34" charset="-122"/>
                <a:ea typeface="微软雅黑" panose="020B0503020204020204" pitchFamily="34" charset="-122"/>
              </a:rPr>
              <a:t>《GA/T 1390.2—2017 </a:t>
            </a:r>
            <a:r>
              <a:rPr lang="zh-CN" altLang="en-US" sz="985" dirty="0">
                <a:latin typeface="微软雅黑" panose="020B0503020204020204" pitchFamily="34" charset="-122"/>
                <a:ea typeface="微软雅黑" panose="020B0503020204020204" pitchFamily="34" charset="-122"/>
              </a:rPr>
              <a:t>网络安全等级保护基本要求 第 </a:t>
            </a:r>
            <a:r>
              <a:rPr lang="en-US" altLang="zh-CN" sz="985" dirty="0">
                <a:latin typeface="微软雅黑" panose="020B0503020204020204" pitchFamily="34" charset="-122"/>
                <a:ea typeface="微软雅黑" panose="020B0503020204020204" pitchFamily="34" charset="-122"/>
              </a:rPr>
              <a:t>2 </a:t>
            </a:r>
            <a:r>
              <a:rPr lang="zh-CN" altLang="en-US" sz="985" dirty="0">
                <a:latin typeface="微软雅黑" panose="020B0503020204020204" pitchFamily="34" charset="-122"/>
                <a:ea typeface="微软雅黑" panose="020B0503020204020204" pitchFamily="34" charset="-122"/>
              </a:rPr>
              <a:t>部分：</a:t>
            </a:r>
            <a:r>
              <a:rPr lang="zh-CN" altLang="en-US" sz="985" dirty="0">
                <a:solidFill>
                  <a:srgbClr val="FF0000"/>
                </a:solidFill>
                <a:latin typeface="微软雅黑" panose="020B0503020204020204" pitchFamily="34" charset="-122"/>
                <a:ea typeface="微软雅黑" panose="020B0503020204020204" pitchFamily="34" charset="-122"/>
              </a:rPr>
              <a:t>云计算安全扩展要求</a:t>
            </a:r>
            <a:r>
              <a:rPr lang="en-US" altLang="zh-CN" sz="985" dirty="0">
                <a:latin typeface="微软雅黑" panose="020B0503020204020204" pitchFamily="34" charset="-122"/>
                <a:ea typeface="微软雅黑" panose="020B0503020204020204" pitchFamily="34" charset="-122"/>
              </a:rPr>
              <a:t>》</a:t>
            </a:r>
            <a:r>
              <a:rPr lang="zh-CN" altLang="en-US" sz="985" dirty="0">
                <a:latin typeface="微软雅黑" panose="020B0503020204020204" pitchFamily="34" charset="-122"/>
                <a:ea typeface="微软雅黑" panose="020B0503020204020204" pitchFamily="34" charset="-122"/>
              </a:rPr>
              <a:t>等</a:t>
            </a:r>
            <a:r>
              <a:rPr lang="en-US" altLang="zh-CN" sz="985" dirty="0">
                <a:latin typeface="微软雅黑" panose="020B0503020204020204" pitchFamily="34" charset="-122"/>
                <a:ea typeface="微软雅黑" panose="020B0503020204020204" pitchFamily="34" charset="-122"/>
              </a:rPr>
              <a:t>4</a:t>
            </a:r>
            <a:r>
              <a:rPr lang="zh-CN" altLang="en-US" sz="985" dirty="0">
                <a:latin typeface="微软雅黑" panose="020B0503020204020204" pitchFamily="34" charset="-122"/>
                <a:ea typeface="微软雅黑" panose="020B0503020204020204" pitchFamily="34" charset="-122"/>
              </a:rPr>
              <a:t>个公共安全行业等级保护标准。</a:t>
            </a:r>
            <a:endParaRPr lang="zh-CN" altLang="en-US" sz="985" dirty="0">
              <a:latin typeface="微软雅黑" panose="020B0503020204020204" pitchFamily="34" charset="-122"/>
              <a:ea typeface="微软雅黑" panose="020B0503020204020204" pitchFamily="34" charset="-122"/>
            </a:endParaRPr>
          </a:p>
        </p:txBody>
      </p:sp>
      <p:sp>
        <p:nvSpPr>
          <p:cNvPr id="65" name="椭圆 64"/>
          <p:cNvSpPr/>
          <p:nvPr/>
        </p:nvSpPr>
        <p:spPr>
          <a:xfrm>
            <a:off x="624668" y="1326375"/>
            <a:ext cx="364263" cy="364263"/>
          </a:xfrm>
          <a:prstGeom prst="ellipse">
            <a:avLst/>
          </a:prstGeom>
          <a:solidFill>
            <a:schemeClr val="accent1"/>
          </a:solidFill>
          <a:ln w="38100">
            <a:solidFill>
              <a:schemeClr val="bg1"/>
            </a:solidFill>
          </a:ln>
          <a:effectLst>
            <a:outerShdw blurRad="266700" dist="88900" dir="10800000" algn="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2625" dirty="0">
              <a:solidFill>
                <a:prstClr val="white"/>
              </a:solidFill>
              <a:latin typeface="Calibri" panose="020F0502020204030204"/>
              <a:ea typeface="微软雅黑" panose="020B0503020204020204" pitchFamily="34" charset="-122"/>
              <a:cs typeface="+mn-ea"/>
              <a:sym typeface="+mn-lt"/>
            </a:endParaRPr>
          </a:p>
        </p:txBody>
      </p:sp>
      <p:sp>
        <p:nvSpPr>
          <p:cNvPr id="33" name="矩形 32"/>
          <p:cNvSpPr/>
          <p:nvPr/>
        </p:nvSpPr>
        <p:spPr>
          <a:xfrm>
            <a:off x="6130876" y="1625257"/>
            <a:ext cx="1850285" cy="2348993"/>
          </a:xfrm>
          <a:prstGeom prst="rect">
            <a:avLst/>
          </a:prstGeom>
          <a:solidFill>
            <a:srgbClr val="F9F9F9"/>
          </a:solidFill>
          <a:ln w="19050">
            <a:solidFill>
              <a:schemeClr val="accent5"/>
            </a:solidFill>
          </a:ln>
          <a:effectLst>
            <a:outerShdw blurRad="127000" dist="63500" dir="10800000" algn="r"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dirty="0">
              <a:solidFill>
                <a:srgbClr val="2D2A19"/>
              </a:solidFill>
              <a:latin typeface="Calibri" panose="020F0502020204030204"/>
              <a:ea typeface="微软雅黑" panose="020B0503020204020204" pitchFamily="34" charset="-122"/>
              <a:cs typeface="+mn-ea"/>
              <a:sym typeface="+mn-lt"/>
            </a:endParaRPr>
          </a:p>
        </p:txBody>
      </p:sp>
      <p:sp>
        <p:nvSpPr>
          <p:cNvPr id="34" name="矩形 33"/>
          <p:cNvSpPr/>
          <p:nvPr/>
        </p:nvSpPr>
        <p:spPr>
          <a:xfrm>
            <a:off x="6130876" y="1625257"/>
            <a:ext cx="1857298" cy="643753"/>
          </a:xfrm>
          <a:prstGeom prst="rect">
            <a:avLst/>
          </a:prstGeom>
          <a:ln>
            <a:solidFill>
              <a:schemeClr val="accent5"/>
            </a:solidFill>
          </a:ln>
        </p:spPr>
        <p:style>
          <a:lnRef idx="3">
            <a:schemeClr val="lt1"/>
          </a:lnRef>
          <a:fillRef idx="1">
            <a:schemeClr val="accent5"/>
          </a:fillRef>
          <a:effectRef idx="1">
            <a:schemeClr val="accent5"/>
          </a:effectRef>
          <a:fontRef idx="minor">
            <a:schemeClr val="lt1"/>
          </a:fontRef>
        </p:style>
        <p:txBody>
          <a:bodyPr rtlCol="0" anchor="ctr"/>
          <a:lstStyle/>
          <a:p>
            <a:pPr algn="ctr" defTabSz="1143000"/>
            <a:endParaRPr lang="zh-CN" altLang="en-US" sz="1690">
              <a:solidFill>
                <a:srgbClr val="2D2A19"/>
              </a:solidFill>
              <a:latin typeface="Calibri" panose="020F0502020204030204"/>
              <a:ea typeface="微软雅黑" panose="020B0503020204020204" pitchFamily="34" charset="-122"/>
              <a:cs typeface="+mn-ea"/>
              <a:sym typeface="+mn-lt"/>
            </a:endParaRPr>
          </a:p>
        </p:txBody>
      </p:sp>
      <p:sp>
        <p:nvSpPr>
          <p:cNvPr id="35" name="TextBox 67"/>
          <p:cNvSpPr txBox="1"/>
          <p:nvPr/>
        </p:nvSpPr>
        <p:spPr>
          <a:xfrm>
            <a:off x="6265474" y="1806470"/>
            <a:ext cx="1593805" cy="307975"/>
          </a:xfrm>
          <a:prstGeom prst="rect">
            <a:avLst/>
          </a:prstGeom>
          <a:noFill/>
        </p:spPr>
        <p:txBody>
          <a:bodyPr wrap="square" rtlCol="0">
            <a:spAutoFit/>
          </a:bodyPr>
          <a:lstStyle/>
          <a:p>
            <a:pPr algn="ctr" defTabSz="1143000"/>
            <a:r>
              <a:rPr lang="zh-CN" altLang="en-US" sz="1405" dirty="0">
                <a:solidFill>
                  <a:prstClr val="white"/>
                </a:solidFill>
                <a:latin typeface="Calibri" panose="020F0502020204030204"/>
                <a:cs typeface="+mn-ea"/>
                <a:sym typeface="+mn-lt"/>
              </a:rPr>
              <a:t>等保</a:t>
            </a:r>
            <a:r>
              <a:rPr lang="en-US" altLang="zh-CN" sz="1405" dirty="0">
                <a:solidFill>
                  <a:prstClr val="white"/>
                </a:solidFill>
                <a:latin typeface="Calibri" panose="020F0502020204030204"/>
                <a:cs typeface="+mn-ea"/>
                <a:sym typeface="+mn-lt"/>
              </a:rPr>
              <a:t>2.0</a:t>
            </a:r>
            <a:endParaRPr lang="zh-CN" altLang="en-US" sz="1405" dirty="0">
              <a:solidFill>
                <a:prstClr val="white"/>
              </a:solidFill>
              <a:latin typeface="Calibri" panose="020F0502020204030204"/>
              <a:cs typeface="+mn-ea"/>
              <a:sym typeface="+mn-lt"/>
            </a:endParaRPr>
          </a:p>
        </p:txBody>
      </p:sp>
      <p:sp>
        <p:nvSpPr>
          <p:cNvPr id="66" name="TextBox 68"/>
          <p:cNvSpPr txBox="1"/>
          <p:nvPr/>
        </p:nvSpPr>
        <p:spPr>
          <a:xfrm>
            <a:off x="6161329" y="2253217"/>
            <a:ext cx="1802093" cy="1762760"/>
          </a:xfrm>
          <a:prstGeom prst="rect">
            <a:avLst/>
          </a:prstGeom>
          <a:noFill/>
        </p:spPr>
        <p:txBody>
          <a:bodyPr wrap="square" rtlCol="0">
            <a:spAutoFit/>
          </a:bodyPr>
          <a:lstStyle/>
          <a:p>
            <a:r>
              <a:rPr lang="en-US" altLang="zh-CN" sz="985" dirty="0">
                <a:latin typeface="微软雅黑" panose="020B0503020204020204" pitchFamily="34" charset="-122"/>
                <a:ea typeface="微软雅黑" panose="020B0503020204020204" pitchFamily="34" charset="-122"/>
              </a:rPr>
              <a:t>《</a:t>
            </a:r>
            <a:r>
              <a:rPr lang="zh-CN" altLang="en-US" sz="985" dirty="0">
                <a:latin typeface="微软雅黑" panose="020B0503020204020204" pitchFamily="34" charset="-122"/>
                <a:ea typeface="微软雅黑" panose="020B0503020204020204" pitchFamily="34" charset="-122"/>
              </a:rPr>
              <a:t>网络安全等级保护条例</a:t>
            </a:r>
            <a:r>
              <a:rPr lang="en-US" altLang="zh-CN" sz="985" dirty="0">
                <a:latin typeface="微软雅黑" panose="020B0503020204020204" pitchFamily="34" charset="-122"/>
                <a:ea typeface="微软雅黑" panose="020B0503020204020204" pitchFamily="34" charset="-122"/>
              </a:rPr>
              <a:t>》</a:t>
            </a:r>
            <a:r>
              <a:rPr lang="zh-CN" altLang="en-US" sz="985" dirty="0">
                <a:latin typeface="微软雅黑" panose="020B0503020204020204" pitchFamily="34" charset="-122"/>
                <a:ea typeface="微软雅黑" panose="020B0503020204020204" pitchFamily="34" charset="-122"/>
              </a:rPr>
              <a:t>征求意见稿发布。</a:t>
            </a:r>
            <a:r>
              <a:rPr lang="en-US" altLang="zh-CN" sz="985" dirty="0">
                <a:latin typeface="微软雅黑" panose="020B0503020204020204" pitchFamily="34" charset="-122"/>
                <a:ea typeface="微软雅黑" panose="020B0503020204020204" pitchFamily="34" charset="-122"/>
              </a:rPr>
              <a:t>7</a:t>
            </a:r>
            <a:r>
              <a:rPr lang="zh-CN" altLang="en-US" sz="985" dirty="0">
                <a:latin typeface="微软雅黑" panose="020B0503020204020204" pitchFamily="34" charset="-122"/>
                <a:ea typeface="微软雅黑" panose="020B0503020204020204" pitchFamily="34" charset="-122"/>
              </a:rPr>
              <a:t>月再次调整分类结构和强化可信计算。充分体现一个中心，三重防御的思想（和</a:t>
            </a:r>
            <a:r>
              <a:rPr lang="en-US" altLang="zh-CN" sz="985" dirty="0">
                <a:latin typeface="微软雅黑" panose="020B0503020204020204" pitchFamily="34" charset="-122"/>
                <a:ea typeface="微软雅黑" panose="020B0503020204020204" pitchFamily="34" charset="-122"/>
              </a:rPr>
              <a:t>GB/T 25070</a:t>
            </a:r>
            <a:r>
              <a:rPr lang="zh-CN" altLang="en-US" sz="985" dirty="0">
                <a:latin typeface="微软雅黑" panose="020B0503020204020204" pitchFamily="34" charset="-122"/>
                <a:ea typeface="微软雅黑" panose="020B0503020204020204" pitchFamily="34" charset="-122"/>
              </a:rPr>
              <a:t>保持一致）充分强化可信计算技术使用的要求（和</a:t>
            </a:r>
            <a:r>
              <a:rPr lang="en-US" altLang="zh-CN" sz="985" dirty="0">
                <a:latin typeface="微软雅黑" panose="020B0503020204020204" pitchFamily="34" charset="-122"/>
                <a:ea typeface="微软雅黑" panose="020B0503020204020204" pitchFamily="34" charset="-122"/>
              </a:rPr>
              <a:t>GB/T 25070</a:t>
            </a:r>
            <a:r>
              <a:rPr lang="zh-CN" altLang="en-US" sz="985" dirty="0">
                <a:latin typeface="微软雅黑" panose="020B0503020204020204" pitchFamily="34" charset="-122"/>
                <a:ea typeface="微软雅黑" panose="020B0503020204020204" pitchFamily="34" charset="-122"/>
              </a:rPr>
              <a:t>保持一致），等保</a:t>
            </a:r>
            <a:r>
              <a:rPr lang="en-US" altLang="zh-CN" sz="985" dirty="0">
                <a:latin typeface="微软雅黑" panose="020B0503020204020204" pitchFamily="34" charset="-122"/>
                <a:ea typeface="微软雅黑" panose="020B0503020204020204" pitchFamily="34" charset="-122"/>
              </a:rPr>
              <a:t>2.0</a:t>
            </a:r>
            <a:r>
              <a:rPr lang="zh-CN" altLang="en-US" sz="985" dirty="0">
                <a:latin typeface="微软雅黑" panose="020B0503020204020204" pitchFamily="34" charset="-122"/>
                <a:ea typeface="微软雅黑" panose="020B0503020204020204" pitchFamily="34" charset="-122"/>
              </a:rPr>
              <a:t>标准在</a:t>
            </a:r>
            <a:r>
              <a:rPr lang="en-US" altLang="zh-CN" sz="985" dirty="0">
                <a:solidFill>
                  <a:srgbClr val="FF0000"/>
                </a:solidFill>
                <a:latin typeface="微软雅黑" panose="020B0503020204020204" pitchFamily="34" charset="-122"/>
                <a:ea typeface="微软雅黑" panose="020B0503020204020204" pitchFamily="34" charset="-122"/>
              </a:rPr>
              <a:t>2019</a:t>
            </a:r>
            <a:r>
              <a:rPr lang="zh-CN" altLang="en-US" sz="985" dirty="0">
                <a:solidFill>
                  <a:srgbClr val="FF0000"/>
                </a:solidFill>
                <a:latin typeface="微软雅黑" panose="020B0503020204020204" pitchFamily="34" charset="-122"/>
                <a:ea typeface="微软雅黑" panose="020B0503020204020204" pitchFamily="34" charset="-122"/>
              </a:rPr>
              <a:t>年</a:t>
            </a:r>
            <a:r>
              <a:rPr lang="en-US" altLang="zh-CN" sz="985" dirty="0">
                <a:solidFill>
                  <a:srgbClr val="FF0000"/>
                </a:solidFill>
                <a:latin typeface="微软雅黑" panose="020B0503020204020204" pitchFamily="34" charset="-122"/>
                <a:ea typeface="微软雅黑" panose="020B0503020204020204" pitchFamily="34" charset="-122"/>
              </a:rPr>
              <a:t>5</a:t>
            </a:r>
            <a:r>
              <a:rPr lang="zh-CN" altLang="en-US" sz="985" dirty="0">
                <a:solidFill>
                  <a:srgbClr val="FF0000"/>
                </a:solidFill>
                <a:latin typeface="微软雅黑" panose="020B0503020204020204" pitchFamily="34" charset="-122"/>
                <a:ea typeface="微软雅黑" panose="020B0503020204020204" pitchFamily="34" charset="-122"/>
              </a:rPr>
              <a:t>月</a:t>
            </a:r>
            <a:r>
              <a:rPr lang="en-US" altLang="zh-CN" sz="985" dirty="0">
                <a:solidFill>
                  <a:srgbClr val="FF0000"/>
                </a:solidFill>
                <a:latin typeface="微软雅黑" panose="020B0503020204020204" pitchFamily="34" charset="-122"/>
                <a:ea typeface="微软雅黑" panose="020B0503020204020204" pitchFamily="34" charset="-122"/>
              </a:rPr>
              <a:t>13</a:t>
            </a:r>
            <a:r>
              <a:rPr lang="zh-CN" altLang="en-US" sz="985" dirty="0">
                <a:solidFill>
                  <a:srgbClr val="FF0000"/>
                </a:solidFill>
                <a:latin typeface="微软雅黑" panose="020B0503020204020204" pitchFamily="34" charset="-122"/>
                <a:ea typeface="微软雅黑" panose="020B0503020204020204" pitchFamily="34" charset="-122"/>
              </a:rPr>
              <a:t>号正式发布，</a:t>
            </a:r>
            <a:r>
              <a:rPr lang="en-US" altLang="zh-CN" sz="985" dirty="0">
                <a:solidFill>
                  <a:srgbClr val="FF0000"/>
                </a:solidFill>
                <a:latin typeface="微软雅黑" panose="020B0503020204020204" pitchFamily="34" charset="-122"/>
                <a:ea typeface="微软雅黑" panose="020B0503020204020204" pitchFamily="34" charset="-122"/>
              </a:rPr>
              <a:t>12</a:t>
            </a:r>
            <a:r>
              <a:rPr lang="zh-CN" altLang="en-US" sz="985" dirty="0">
                <a:solidFill>
                  <a:srgbClr val="FF0000"/>
                </a:solidFill>
                <a:latin typeface="微软雅黑" panose="020B0503020204020204" pitchFamily="34" charset="-122"/>
                <a:ea typeface="微软雅黑" panose="020B0503020204020204" pitchFamily="34" charset="-122"/>
              </a:rPr>
              <a:t>月</a:t>
            </a:r>
            <a:r>
              <a:rPr lang="en-US" altLang="zh-CN" sz="985" dirty="0">
                <a:solidFill>
                  <a:srgbClr val="FF0000"/>
                </a:solidFill>
                <a:latin typeface="微软雅黑" panose="020B0503020204020204" pitchFamily="34" charset="-122"/>
                <a:ea typeface="微软雅黑" panose="020B0503020204020204" pitchFamily="34" charset="-122"/>
              </a:rPr>
              <a:t>1</a:t>
            </a:r>
            <a:r>
              <a:rPr lang="zh-CN" altLang="en-US" sz="985" dirty="0">
                <a:solidFill>
                  <a:srgbClr val="FF0000"/>
                </a:solidFill>
                <a:latin typeface="微软雅黑" panose="020B0503020204020204" pitchFamily="34" charset="-122"/>
                <a:ea typeface="微软雅黑" panose="020B0503020204020204" pitchFamily="34" charset="-122"/>
              </a:rPr>
              <a:t>号正式实施</a:t>
            </a:r>
            <a:r>
              <a:rPr lang="zh-CN" altLang="en-US" sz="985" dirty="0">
                <a:latin typeface="微软雅黑" panose="020B0503020204020204" pitchFamily="34" charset="-122"/>
                <a:ea typeface="微软雅黑" panose="020B0503020204020204" pitchFamily="34" charset="-122"/>
              </a:rPr>
              <a:t>，进入等保</a:t>
            </a:r>
            <a:r>
              <a:rPr lang="en-US" altLang="zh-CN" sz="985" dirty="0">
                <a:latin typeface="微软雅黑" panose="020B0503020204020204" pitchFamily="34" charset="-122"/>
                <a:ea typeface="微软雅黑" panose="020B0503020204020204" pitchFamily="34" charset="-122"/>
              </a:rPr>
              <a:t>2.0</a:t>
            </a:r>
            <a:r>
              <a:rPr lang="zh-CN" altLang="en-US" sz="985" dirty="0">
                <a:latin typeface="微软雅黑" panose="020B0503020204020204" pitchFamily="34" charset="-122"/>
                <a:ea typeface="微软雅黑" panose="020B0503020204020204" pitchFamily="34" charset="-122"/>
              </a:rPr>
              <a:t>时代。</a:t>
            </a:r>
            <a:endParaRPr lang="zh-CN" altLang="en-US" sz="985"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p:cTn id="7" dur="500" fill="hold"/>
                                        <p:tgtEl>
                                          <p:spTgt spid="65"/>
                                        </p:tgtEl>
                                        <p:attrNameLst>
                                          <p:attrName>ppt_w</p:attrName>
                                        </p:attrNameLst>
                                      </p:cBhvr>
                                      <p:tavLst>
                                        <p:tav tm="0">
                                          <p:val>
                                            <p:fltVal val="0"/>
                                          </p:val>
                                        </p:tav>
                                        <p:tav tm="100000">
                                          <p:val>
                                            <p:strVal val="#ppt_w"/>
                                          </p:val>
                                        </p:tav>
                                      </p:tavLst>
                                    </p:anim>
                                    <p:anim calcmode="lin" valueType="num">
                                      <p:cBhvr>
                                        <p:cTn id="8" dur="500" fill="hold"/>
                                        <p:tgtEl>
                                          <p:spTgt spid="65"/>
                                        </p:tgtEl>
                                        <p:attrNameLst>
                                          <p:attrName>ppt_h</p:attrName>
                                        </p:attrNameLst>
                                      </p:cBhvr>
                                      <p:tavLst>
                                        <p:tav tm="0">
                                          <p:val>
                                            <p:fltVal val="0"/>
                                          </p:val>
                                        </p:tav>
                                        <p:tav tm="100000">
                                          <p:val>
                                            <p:strVal val="#ppt_h"/>
                                          </p:val>
                                        </p:tav>
                                      </p:tavLst>
                                    </p:anim>
                                    <p:animEffect transition="in" filter="fade">
                                      <p:cBhvr>
                                        <p:cTn id="9" dur="500"/>
                                        <p:tgtEl>
                                          <p:spTgt spid="65"/>
                                        </p:tgtEl>
                                      </p:cBhvr>
                                    </p:animEffect>
                                  </p:childTnLst>
                                </p:cTn>
                              </p:par>
                            </p:childTnLst>
                          </p:cTn>
                        </p:par>
                        <p:par>
                          <p:cTn id="10" fill="hold">
                            <p:stCondLst>
                              <p:cond delay="500"/>
                            </p:stCondLst>
                            <p:childTnLst>
                              <p:par>
                                <p:cTn id="11" presetID="12" presetClass="entr" presetSubtype="8" fill="hold" grpId="0" nodeType="after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additive="base">
                                        <p:cTn id="13" dur="500"/>
                                        <p:tgtEl>
                                          <p:spTgt spid="36"/>
                                        </p:tgtEl>
                                        <p:attrNameLst>
                                          <p:attrName>ppt_x</p:attrName>
                                        </p:attrNameLst>
                                      </p:cBhvr>
                                      <p:tavLst>
                                        <p:tav tm="0">
                                          <p:val>
                                            <p:strVal val="#ppt_x-#ppt_w*1.125000"/>
                                          </p:val>
                                        </p:tav>
                                        <p:tav tm="100000">
                                          <p:val>
                                            <p:strVal val="#ppt_x"/>
                                          </p:val>
                                        </p:tav>
                                      </p:tavLst>
                                    </p:anim>
                                    <p:animEffect transition="in" filter="wipe(right)">
                                      <p:cBhvr>
                                        <p:cTn id="14" dur="500"/>
                                        <p:tgtEl>
                                          <p:spTgt spid="36"/>
                                        </p:tgtEl>
                                      </p:cBhvr>
                                    </p:animEffect>
                                  </p:childTnLst>
                                </p:cTn>
                              </p:par>
                            </p:childTnLst>
                          </p:cTn>
                        </p:par>
                        <p:par>
                          <p:cTn id="15" fill="hold">
                            <p:stCondLst>
                              <p:cond delay="1000"/>
                            </p:stCondLst>
                            <p:childTnLst>
                              <p:par>
                                <p:cTn id="16" presetID="18" presetClass="entr" presetSubtype="12" fill="hold" grpId="0" nodeType="after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strips(downLeft)">
                                      <p:cBhvr>
                                        <p:cTn id="18" dur="500"/>
                                        <p:tgtEl>
                                          <p:spTgt spid="49"/>
                                        </p:tgtEl>
                                      </p:cBhvr>
                                    </p:animEffect>
                                  </p:childTnLst>
                                </p:cTn>
                              </p:par>
                              <p:par>
                                <p:cTn id="19" presetID="18" presetClass="entr" presetSubtype="12" fill="hold" grpId="0" nodeType="withEffect">
                                  <p:stCondLst>
                                    <p:cond delay="0"/>
                                  </p:stCondLst>
                                  <p:childTnLst>
                                    <p:set>
                                      <p:cBhvr>
                                        <p:cTn id="20" dur="1" fill="hold">
                                          <p:stCondLst>
                                            <p:cond delay="0"/>
                                          </p:stCondLst>
                                        </p:cTn>
                                        <p:tgtEl>
                                          <p:spTgt spid="50"/>
                                        </p:tgtEl>
                                        <p:attrNameLst>
                                          <p:attrName>style.visibility</p:attrName>
                                        </p:attrNameLst>
                                      </p:cBhvr>
                                      <p:to>
                                        <p:strVal val="visible"/>
                                      </p:to>
                                    </p:set>
                                    <p:animEffect transition="in" filter="strips(downLeft)">
                                      <p:cBhvr>
                                        <p:cTn id="21" dur="500"/>
                                        <p:tgtEl>
                                          <p:spTgt spid="50"/>
                                        </p:tgtEl>
                                      </p:cBhvr>
                                    </p:animEffect>
                                  </p:childTnLst>
                                </p:cTn>
                              </p:par>
                            </p:childTnLst>
                          </p:cTn>
                        </p:par>
                        <p:par>
                          <p:cTn id="22" fill="hold">
                            <p:stCondLst>
                              <p:cond delay="1500"/>
                            </p:stCondLst>
                            <p:childTnLst>
                              <p:par>
                                <p:cTn id="23" presetID="12" presetClass="entr" presetSubtype="4" fill="hold" grpId="0" nodeType="after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p:tgtEl>
                                          <p:spTgt spid="51"/>
                                        </p:tgtEl>
                                        <p:attrNameLst>
                                          <p:attrName>ppt_y</p:attrName>
                                        </p:attrNameLst>
                                      </p:cBhvr>
                                      <p:tavLst>
                                        <p:tav tm="0">
                                          <p:val>
                                            <p:strVal val="#ppt_y+#ppt_h*1.125000"/>
                                          </p:val>
                                        </p:tav>
                                        <p:tav tm="100000">
                                          <p:val>
                                            <p:strVal val="#ppt_y"/>
                                          </p:val>
                                        </p:tav>
                                      </p:tavLst>
                                    </p:anim>
                                    <p:animEffect transition="in" filter="wipe(up)">
                                      <p:cBhvr>
                                        <p:cTn id="26" dur="500"/>
                                        <p:tgtEl>
                                          <p:spTgt spid="51"/>
                                        </p:tgtEl>
                                      </p:cBhvr>
                                    </p:animEffect>
                                  </p:childTnLst>
                                </p:cTn>
                              </p:par>
                              <p:par>
                                <p:cTn id="27" presetID="12" presetClass="entr" presetSubtype="1" fill="hold" grpId="0" nodeType="withEffect">
                                  <p:stCondLst>
                                    <p:cond delay="0"/>
                                  </p:stCondLst>
                                  <p:childTnLst>
                                    <p:set>
                                      <p:cBhvr>
                                        <p:cTn id="28" dur="1" fill="hold">
                                          <p:stCondLst>
                                            <p:cond delay="0"/>
                                          </p:stCondLst>
                                        </p:cTn>
                                        <p:tgtEl>
                                          <p:spTgt spid="52"/>
                                        </p:tgtEl>
                                        <p:attrNameLst>
                                          <p:attrName>style.visibility</p:attrName>
                                        </p:attrNameLst>
                                      </p:cBhvr>
                                      <p:to>
                                        <p:strVal val="visible"/>
                                      </p:to>
                                    </p:set>
                                    <p:anim calcmode="lin" valueType="num">
                                      <p:cBhvr additive="base">
                                        <p:cTn id="29" dur="500"/>
                                        <p:tgtEl>
                                          <p:spTgt spid="52"/>
                                        </p:tgtEl>
                                        <p:attrNameLst>
                                          <p:attrName>ppt_y</p:attrName>
                                        </p:attrNameLst>
                                      </p:cBhvr>
                                      <p:tavLst>
                                        <p:tav tm="0">
                                          <p:val>
                                            <p:strVal val="#ppt_y-#ppt_h*1.125000"/>
                                          </p:val>
                                        </p:tav>
                                        <p:tav tm="100000">
                                          <p:val>
                                            <p:strVal val="#ppt_y"/>
                                          </p:val>
                                        </p:tav>
                                      </p:tavLst>
                                    </p:anim>
                                    <p:animEffect transition="in" filter="wipe(down)">
                                      <p:cBhvr>
                                        <p:cTn id="30" dur="500"/>
                                        <p:tgtEl>
                                          <p:spTgt spid="52"/>
                                        </p:tgtEl>
                                      </p:cBhvr>
                                    </p:animEffect>
                                  </p:childTnLst>
                                </p:cTn>
                              </p:par>
                            </p:childTnLst>
                          </p:cTn>
                        </p:par>
                        <p:par>
                          <p:cTn id="31" fill="hold">
                            <p:stCondLst>
                              <p:cond delay="2000"/>
                            </p:stCondLst>
                            <p:childTnLst>
                              <p:par>
                                <p:cTn id="32" presetID="18" presetClass="entr" presetSubtype="12" fill="hold" grpId="0" nodeType="afterEffect">
                                  <p:stCondLst>
                                    <p:cond delay="0"/>
                                  </p:stCondLst>
                                  <p:childTnLst>
                                    <p:set>
                                      <p:cBhvr>
                                        <p:cTn id="33" dur="1" fill="hold">
                                          <p:stCondLst>
                                            <p:cond delay="0"/>
                                          </p:stCondLst>
                                        </p:cTn>
                                        <p:tgtEl>
                                          <p:spTgt spid="53"/>
                                        </p:tgtEl>
                                        <p:attrNameLst>
                                          <p:attrName>style.visibility</p:attrName>
                                        </p:attrNameLst>
                                      </p:cBhvr>
                                      <p:to>
                                        <p:strVal val="visible"/>
                                      </p:to>
                                    </p:set>
                                    <p:animEffect transition="in" filter="strips(downLeft)">
                                      <p:cBhvr>
                                        <p:cTn id="34" dur="500"/>
                                        <p:tgtEl>
                                          <p:spTgt spid="53"/>
                                        </p:tgtEl>
                                      </p:cBhvr>
                                    </p:animEffect>
                                  </p:childTnLst>
                                </p:cTn>
                              </p:par>
                              <p:par>
                                <p:cTn id="35" presetID="18" presetClass="entr" presetSubtype="12" fill="hold" grpId="0" nodeType="withEffect">
                                  <p:stCondLst>
                                    <p:cond delay="0"/>
                                  </p:stCondLst>
                                  <p:childTnLst>
                                    <p:set>
                                      <p:cBhvr>
                                        <p:cTn id="36" dur="1" fill="hold">
                                          <p:stCondLst>
                                            <p:cond delay="0"/>
                                          </p:stCondLst>
                                        </p:cTn>
                                        <p:tgtEl>
                                          <p:spTgt spid="54"/>
                                        </p:tgtEl>
                                        <p:attrNameLst>
                                          <p:attrName>style.visibility</p:attrName>
                                        </p:attrNameLst>
                                      </p:cBhvr>
                                      <p:to>
                                        <p:strVal val="visible"/>
                                      </p:to>
                                    </p:set>
                                    <p:animEffect transition="in" filter="strips(downLeft)">
                                      <p:cBhvr>
                                        <p:cTn id="37" dur="500"/>
                                        <p:tgtEl>
                                          <p:spTgt spid="54"/>
                                        </p:tgtEl>
                                      </p:cBhvr>
                                    </p:animEffect>
                                  </p:childTnLst>
                                </p:cTn>
                              </p:par>
                              <p:par>
                                <p:cTn id="38" presetID="12" presetClass="entr" presetSubtype="1" fill="hold" grpId="0" nodeType="withEffect">
                                  <p:stCondLst>
                                    <p:cond delay="0"/>
                                  </p:stCondLst>
                                  <p:childTnLst>
                                    <p:set>
                                      <p:cBhvr>
                                        <p:cTn id="39" dur="1" fill="hold">
                                          <p:stCondLst>
                                            <p:cond delay="0"/>
                                          </p:stCondLst>
                                        </p:cTn>
                                        <p:tgtEl>
                                          <p:spTgt spid="56"/>
                                        </p:tgtEl>
                                        <p:attrNameLst>
                                          <p:attrName>style.visibility</p:attrName>
                                        </p:attrNameLst>
                                      </p:cBhvr>
                                      <p:to>
                                        <p:strVal val="visible"/>
                                      </p:to>
                                    </p:set>
                                    <p:anim calcmode="lin" valueType="num">
                                      <p:cBhvr additive="base">
                                        <p:cTn id="40" dur="500"/>
                                        <p:tgtEl>
                                          <p:spTgt spid="56"/>
                                        </p:tgtEl>
                                        <p:attrNameLst>
                                          <p:attrName>ppt_y</p:attrName>
                                        </p:attrNameLst>
                                      </p:cBhvr>
                                      <p:tavLst>
                                        <p:tav tm="0">
                                          <p:val>
                                            <p:strVal val="#ppt_y-#ppt_h*1.125000"/>
                                          </p:val>
                                        </p:tav>
                                        <p:tav tm="100000">
                                          <p:val>
                                            <p:strVal val="#ppt_y"/>
                                          </p:val>
                                        </p:tav>
                                      </p:tavLst>
                                    </p:anim>
                                    <p:animEffect transition="in" filter="wipe(down)">
                                      <p:cBhvr>
                                        <p:cTn id="41" dur="500"/>
                                        <p:tgtEl>
                                          <p:spTgt spid="56"/>
                                        </p:tgtEl>
                                      </p:cBhvr>
                                    </p:animEffect>
                                  </p:childTnLst>
                                </p:cTn>
                              </p:par>
                            </p:childTnLst>
                          </p:cTn>
                        </p:par>
                        <p:par>
                          <p:cTn id="42" fill="hold">
                            <p:stCondLst>
                              <p:cond delay="2500"/>
                            </p:stCondLst>
                            <p:childTnLst>
                              <p:par>
                                <p:cTn id="43" presetID="18" presetClass="entr" presetSubtype="12" fill="hold" grpId="0" nodeType="afterEffect">
                                  <p:stCondLst>
                                    <p:cond delay="0"/>
                                  </p:stCondLst>
                                  <p:childTnLst>
                                    <p:set>
                                      <p:cBhvr>
                                        <p:cTn id="44" dur="1" fill="hold">
                                          <p:stCondLst>
                                            <p:cond delay="0"/>
                                          </p:stCondLst>
                                        </p:cTn>
                                        <p:tgtEl>
                                          <p:spTgt spid="33"/>
                                        </p:tgtEl>
                                        <p:attrNameLst>
                                          <p:attrName>style.visibility</p:attrName>
                                        </p:attrNameLst>
                                      </p:cBhvr>
                                      <p:to>
                                        <p:strVal val="visible"/>
                                      </p:to>
                                    </p:set>
                                    <p:animEffect transition="in" filter="strips(downLeft)">
                                      <p:cBhvr>
                                        <p:cTn id="45" dur="500"/>
                                        <p:tgtEl>
                                          <p:spTgt spid="33"/>
                                        </p:tgtEl>
                                      </p:cBhvr>
                                    </p:animEffect>
                                  </p:childTnLst>
                                </p:cTn>
                              </p:par>
                              <p:par>
                                <p:cTn id="46" presetID="18" presetClass="entr" presetSubtype="12" fill="hold" grpId="0" nodeType="withEffect">
                                  <p:stCondLst>
                                    <p:cond delay="0"/>
                                  </p:stCondLst>
                                  <p:childTnLst>
                                    <p:set>
                                      <p:cBhvr>
                                        <p:cTn id="47" dur="1" fill="hold">
                                          <p:stCondLst>
                                            <p:cond delay="0"/>
                                          </p:stCondLst>
                                        </p:cTn>
                                        <p:tgtEl>
                                          <p:spTgt spid="34"/>
                                        </p:tgtEl>
                                        <p:attrNameLst>
                                          <p:attrName>style.visibility</p:attrName>
                                        </p:attrNameLst>
                                      </p:cBhvr>
                                      <p:to>
                                        <p:strVal val="visible"/>
                                      </p:to>
                                    </p:set>
                                    <p:animEffect transition="in" filter="strips(downLeft)">
                                      <p:cBhvr>
                                        <p:cTn id="48" dur="500"/>
                                        <p:tgtEl>
                                          <p:spTgt spid="34"/>
                                        </p:tgtEl>
                                      </p:cBhvr>
                                    </p:animEffect>
                                  </p:childTnLst>
                                </p:cTn>
                              </p:par>
                            </p:childTnLst>
                          </p:cTn>
                        </p:par>
                        <p:par>
                          <p:cTn id="49" fill="hold">
                            <p:stCondLst>
                              <p:cond delay="3000"/>
                            </p:stCondLst>
                            <p:childTnLst>
                              <p:par>
                                <p:cTn id="50" presetID="12" presetClass="entr" presetSubtype="4" fill="hold" grpId="0" nodeType="afterEffect">
                                  <p:stCondLst>
                                    <p:cond delay="0"/>
                                  </p:stCondLst>
                                  <p:childTnLst>
                                    <p:set>
                                      <p:cBhvr>
                                        <p:cTn id="51" dur="1" fill="hold">
                                          <p:stCondLst>
                                            <p:cond delay="0"/>
                                          </p:stCondLst>
                                        </p:cTn>
                                        <p:tgtEl>
                                          <p:spTgt spid="35"/>
                                        </p:tgtEl>
                                        <p:attrNameLst>
                                          <p:attrName>style.visibility</p:attrName>
                                        </p:attrNameLst>
                                      </p:cBhvr>
                                      <p:to>
                                        <p:strVal val="visible"/>
                                      </p:to>
                                    </p:set>
                                    <p:anim calcmode="lin" valueType="num">
                                      <p:cBhvr additive="base">
                                        <p:cTn id="52" dur="500"/>
                                        <p:tgtEl>
                                          <p:spTgt spid="35"/>
                                        </p:tgtEl>
                                        <p:attrNameLst>
                                          <p:attrName>ppt_y</p:attrName>
                                        </p:attrNameLst>
                                      </p:cBhvr>
                                      <p:tavLst>
                                        <p:tav tm="0">
                                          <p:val>
                                            <p:strVal val="#ppt_y+#ppt_h*1.125000"/>
                                          </p:val>
                                        </p:tav>
                                        <p:tav tm="100000">
                                          <p:val>
                                            <p:strVal val="#ppt_y"/>
                                          </p:val>
                                        </p:tav>
                                      </p:tavLst>
                                    </p:anim>
                                    <p:animEffect transition="in" filter="wipe(up)">
                                      <p:cBhvr>
                                        <p:cTn id="53" dur="500"/>
                                        <p:tgtEl>
                                          <p:spTgt spid="35"/>
                                        </p:tgtEl>
                                      </p:cBhvr>
                                    </p:animEffect>
                                  </p:childTnLst>
                                </p:cTn>
                              </p:par>
                              <p:par>
                                <p:cTn id="54" presetID="12" presetClass="entr" presetSubtype="1" fill="hold" grpId="0" nodeType="withEffect">
                                  <p:stCondLst>
                                    <p:cond delay="0"/>
                                  </p:stCondLst>
                                  <p:childTnLst>
                                    <p:set>
                                      <p:cBhvr>
                                        <p:cTn id="55" dur="1" fill="hold">
                                          <p:stCondLst>
                                            <p:cond delay="0"/>
                                          </p:stCondLst>
                                        </p:cTn>
                                        <p:tgtEl>
                                          <p:spTgt spid="66"/>
                                        </p:tgtEl>
                                        <p:attrNameLst>
                                          <p:attrName>style.visibility</p:attrName>
                                        </p:attrNameLst>
                                      </p:cBhvr>
                                      <p:to>
                                        <p:strVal val="visible"/>
                                      </p:to>
                                    </p:set>
                                    <p:anim calcmode="lin" valueType="num">
                                      <p:cBhvr additive="base">
                                        <p:cTn id="56" dur="500"/>
                                        <p:tgtEl>
                                          <p:spTgt spid="66"/>
                                        </p:tgtEl>
                                        <p:attrNameLst>
                                          <p:attrName>ppt_y</p:attrName>
                                        </p:attrNameLst>
                                      </p:cBhvr>
                                      <p:tavLst>
                                        <p:tav tm="0">
                                          <p:val>
                                            <p:strVal val="#ppt_y-#ppt_h*1.125000"/>
                                          </p:val>
                                        </p:tav>
                                        <p:tav tm="100000">
                                          <p:val>
                                            <p:strVal val="#ppt_y"/>
                                          </p:val>
                                        </p:tav>
                                      </p:tavLst>
                                    </p:anim>
                                    <p:animEffect transition="in" filter="wipe(down)">
                                      <p:cBhvr>
                                        <p:cTn id="57"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49" grpId="0" bldLvl="0" animBg="1"/>
      <p:bldP spid="50" grpId="0" bldLvl="0" animBg="1"/>
      <p:bldP spid="51" grpId="0"/>
      <p:bldP spid="52" grpId="0"/>
      <p:bldP spid="53" grpId="0" bldLvl="0" animBg="1"/>
      <p:bldP spid="54" grpId="0" bldLvl="0" animBg="1"/>
      <p:bldP spid="56" grpId="0"/>
      <p:bldP spid="65" grpId="0" bldLvl="0" animBg="1"/>
      <p:bldP spid="33" grpId="0" bldLvl="0" animBg="1"/>
      <p:bldP spid="34" grpId="0" bldLvl="0" animBg="1"/>
      <p:bldP spid="35" grpId="0"/>
      <p:bldP spid="6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标题 89"/>
          <p:cNvSpPr>
            <a:spLocks noGrp="1"/>
          </p:cNvSpPr>
          <p:nvPr>
            <p:ph type="title"/>
          </p:nvPr>
        </p:nvSpPr>
        <p:spPr/>
        <p:txBody>
          <a:bodyPr/>
          <a:lstStyle/>
          <a:p>
            <a:r>
              <a:rPr sz="2100" dirty="0" smtClean="0"/>
              <a:t>等级保护</a:t>
            </a:r>
            <a:r>
              <a:rPr lang="zh-CN" sz="2100" dirty="0" smtClean="0"/>
              <a:t>等级划分</a:t>
            </a:r>
            <a:endParaRPr lang="zh-CN" sz="2100" dirty="0" smtClean="0"/>
          </a:p>
        </p:txBody>
      </p:sp>
      <p:sp>
        <p:nvSpPr>
          <p:cNvPr id="3" name="TextBox 2"/>
          <p:cNvSpPr txBox="1"/>
          <p:nvPr/>
        </p:nvSpPr>
        <p:spPr>
          <a:xfrm>
            <a:off x="657225" y="702469"/>
            <a:ext cx="8026718" cy="3761740"/>
          </a:xfrm>
          <a:prstGeom prst="rect">
            <a:avLst/>
          </a:prstGeom>
          <a:noFill/>
        </p:spPr>
        <p:txBody>
          <a:bodyPr wrap="square" rtlCol="0">
            <a:spAutoFit/>
          </a:bodyPr>
          <a:p>
            <a:endParaRPr lang="zh-CN" altLang="en-US" b="1" dirty="0" smtClean="0">
              <a:solidFill>
                <a:srgbClr val="0070C0"/>
              </a:solidFill>
            </a:endParaRPr>
          </a:p>
          <a:p>
            <a:r>
              <a:rPr lang="zh-CN" altLang="en-US" b="1" dirty="0" smtClean="0">
                <a:solidFill>
                  <a:srgbClr val="0070C0"/>
                </a:solidFill>
              </a:rPr>
              <a:t>       </a:t>
            </a:r>
            <a:endParaRPr lang="zh-CN" altLang="en-US" b="1" dirty="0" smtClean="0">
              <a:solidFill>
                <a:srgbClr val="0070C0"/>
              </a:solidFill>
            </a:endParaRPr>
          </a:p>
          <a:p>
            <a:pPr marR="0" indent="0" defTabSz="914400">
              <a:lnSpc>
                <a:spcPct val="150000"/>
              </a:lnSpc>
              <a:buClrTx/>
              <a:buSzTx/>
              <a:buFont typeface="Wingdings" panose="05000000000000000000" pitchFamily="2" charset="2"/>
              <a:buNone/>
              <a:defRPr/>
            </a:pPr>
            <a:r>
              <a:rPr lang="zh-CN" altLang="zh-CN" sz="1500" dirty="0">
                <a:solidFill>
                  <a:srgbClr val="FF0000"/>
                </a:solidFill>
                <a:latin typeface="FrutigerNext LT Regular" charset="0"/>
                <a:sym typeface="华文细黑" panose="02010600040101010101" pitchFamily="2" charset="-122"/>
              </a:rPr>
              <a:t>第一级</a:t>
            </a:r>
            <a:r>
              <a:rPr lang="en-US" altLang="zh-CN" sz="1500" dirty="0">
                <a:solidFill>
                  <a:srgbClr val="FF0000"/>
                </a:solidFill>
                <a:latin typeface="FrutigerNext LT Regular" charset="0"/>
                <a:sym typeface="华文细黑" panose="02010600040101010101" pitchFamily="2" charset="-122"/>
              </a:rPr>
              <a:t> </a:t>
            </a:r>
            <a:r>
              <a:rPr lang="zh-CN" altLang="zh-CN" sz="1500" dirty="0">
                <a:solidFill>
                  <a:srgbClr val="FF0000"/>
                </a:solidFill>
                <a:latin typeface="FrutigerNext LT Regular" charset="0"/>
                <a:sym typeface="华文细黑" panose="02010600040101010101" pitchFamily="2" charset="-122"/>
              </a:rPr>
              <a:t>自主保护级：</a:t>
            </a:r>
            <a:endParaRPr lang="zh-CN" altLang="zh-CN" sz="1500" dirty="0">
              <a:solidFill>
                <a:srgbClr val="FF0000"/>
              </a:solidFill>
              <a:latin typeface="FrutigerNext LT Regular" charset="0"/>
              <a:sym typeface="华文细黑" panose="02010600040101010101" pitchFamily="2" charset="-122"/>
            </a:endParaRPr>
          </a:p>
          <a:p>
            <a:pPr marR="0" indent="0" defTabSz="914400">
              <a:lnSpc>
                <a:spcPct val="150000"/>
              </a:lnSpc>
              <a:buClrTx/>
              <a:buSzTx/>
              <a:buFont typeface="Wingdings" panose="05000000000000000000" pitchFamily="2" charset="2"/>
              <a:buNone/>
              <a:defRPr/>
            </a:pP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此类信息系统受到破坏后， 会对公民、法人和其他组织的合法权益造成 </a:t>
            </a:r>
            <a:r>
              <a:rPr lang="zh-CN" altLang="en-US" sz="1500" b="1" noProof="0" dirty="0">
                <a:ln>
                  <a:noFill/>
                </a:ln>
                <a:solidFill>
                  <a:srgbClr val="FF0000"/>
                </a:solidFill>
                <a:effectLst/>
                <a:uLnTx/>
                <a:uFillTx/>
                <a:latin typeface="FrutigerNext LT Regular" charset="0"/>
                <a:ea typeface="宋体" panose="02010600030101010101" pitchFamily="2" charset="-122"/>
                <a:sym typeface="华文细黑" panose="02010600040101010101" pitchFamily="2" charset="-122"/>
              </a:rPr>
              <a:t>一般损害</a:t>
            </a: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a:t>
            </a:r>
            <a:r>
              <a:rPr lang="zh-CN" altLang="en-US" sz="1500" b="1" noProof="0" dirty="0">
                <a:ln>
                  <a:noFill/>
                </a:ln>
                <a:solidFill>
                  <a:srgbClr val="FF0000"/>
                </a:solidFill>
                <a:effectLst/>
                <a:uLnTx/>
                <a:uFillTx/>
                <a:latin typeface="FrutigerNext LT Regular" charset="0"/>
                <a:ea typeface="宋体" panose="02010600030101010101" pitchFamily="2" charset="-122"/>
                <a:sym typeface="华文细黑" panose="02010600040101010101" pitchFamily="2" charset="-122"/>
              </a:rPr>
              <a:t>不损害 </a:t>
            </a: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国家安全、社会秩序和公共利益。</a:t>
            </a:r>
            <a:endParaRPr lang="zh-CN" altLang="zh-CN" sz="1500" dirty="0">
              <a:solidFill>
                <a:srgbClr val="000000"/>
              </a:solidFill>
              <a:latin typeface="FrutigerNext LT Regular" charset="0"/>
            </a:endParaRPr>
          </a:p>
          <a:p>
            <a:pPr marR="0" indent="0" defTabSz="914400">
              <a:lnSpc>
                <a:spcPct val="150000"/>
              </a:lnSpc>
              <a:buClrTx/>
              <a:buSzTx/>
              <a:buFont typeface="Wingdings" panose="05000000000000000000" pitchFamily="2" charset="2"/>
              <a:buNone/>
              <a:defRPr/>
            </a:pPr>
            <a:r>
              <a:rPr lang="zh-CN" altLang="zh-CN" sz="1500" dirty="0">
                <a:solidFill>
                  <a:srgbClr val="FF0000"/>
                </a:solidFill>
                <a:latin typeface="FrutigerNext LT Regular" charset="0"/>
                <a:sym typeface="华文细黑" panose="02010600040101010101" pitchFamily="2" charset="-122"/>
              </a:rPr>
              <a:t>第二级</a:t>
            </a:r>
            <a:r>
              <a:rPr lang="en-US" altLang="zh-CN" sz="1500" dirty="0">
                <a:solidFill>
                  <a:srgbClr val="FF0000"/>
                </a:solidFill>
                <a:latin typeface="FrutigerNext LT Regular" charset="0"/>
                <a:sym typeface="华文细黑" panose="02010600040101010101" pitchFamily="2" charset="-122"/>
              </a:rPr>
              <a:t> </a:t>
            </a:r>
            <a:r>
              <a:rPr lang="zh-CN" altLang="zh-CN" sz="1500" dirty="0">
                <a:solidFill>
                  <a:srgbClr val="FF0000"/>
                </a:solidFill>
                <a:latin typeface="FrutigerNext LT Regular" charset="0"/>
                <a:sym typeface="华文细黑" panose="02010600040101010101" pitchFamily="2" charset="-122"/>
              </a:rPr>
              <a:t>指导保护级：</a:t>
            </a:r>
            <a:endParaRPr lang="zh-CN" altLang="zh-CN" sz="1500" dirty="0">
              <a:solidFill>
                <a:srgbClr val="FF0000"/>
              </a:solidFill>
              <a:latin typeface="FrutigerNext LT Regular" charset="0"/>
              <a:sym typeface="华文细黑" panose="02010600040101010101" pitchFamily="2" charset="-122"/>
            </a:endParaRPr>
          </a:p>
          <a:p>
            <a:pPr marR="0" indent="0" defTabSz="914400">
              <a:lnSpc>
                <a:spcPct val="150000"/>
              </a:lnSpc>
              <a:buClrTx/>
              <a:buSzTx/>
              <a:buFont typeface="Wingdings" panose="05000000000000000000" pitchFamily="2" charset="2"/>
              <a:buNone/>
              <a:defRPr/>
            </a:pP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此类信息系统受到破坏后，会对公民、法人和其他组织的合法权益造成 </a:t>
            </a:r>
            <a:r>
              <a:rPr lang="zh-CN" altLang="en-US" sz="1500" b="1" noProof="0" dirty="0">
                <a:ln>
                  <a:noFill/>
                </a:ln>
                <a:solidFill>
                  <a:srgbClr val="FF0000"/>
                </a:solidFill>
                <a:effectLst/>
                <a:uLnTx/>
                <a:uFillTx/>
                <a:latin typeface="FrutigerNext LT Regular" charset="0"/>
                <a:ea typeface="宋体" panose="02010600030101010101" pitchFamily="2" charset="-122"/>
                <a:sym typeface="华文细黑" panose="02010600040101010101" pitchFamily="2" charset="-122"/>
              </a:rPr>
              <a:t>严重损害</a:t>
            </a: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，会对社会秩序、公共利益造成 </a:t>
            </a:r>
            <a:r>
              <a:rPr lang="zh-CN" altLang="en-US" sz="1500" b="1" noProof="0" dirty="0">
                <a:ln>
                  <a:noFill/>
                </a:ln>
                <a:solidFill>
                  <a:srgbClr val="FF0000"/>
                </a:solidFill>
                <a:effectLst/>
                <a:uLnTx/>
                <a:uFillTx/>
                <a:latin typeface="FrutigerNext LT Regular" charset="0"/>
                <a:ea typeface="宋体" panose="02010600030101010101" pitchFamily="2" charset="-122"/>
                <a:sym typeface="华文细黑" panose="02010600040101010101" pitchFamily="2" charset="-122"/>
              </a:rPr>
              <a:t>一般损害</a:t>
            </a: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 </a:t>
            </a:r>
            <a:r>
              <a:rPr lang="zh-CN" altLang="en-US" sz="1500" b="1" noProof="0" dirty="0">
                <a:ln>
                  <a:noFill/>
                </a:ln>
                <a:solidFill>
                  <a:srgbClr val="FF0000"/>
                </a:solidFill>
                <a:effectLst/>
                <a:uLnTx/>
                <a:uFillTx/>
                <a:latin typeface="FrutigerNext LT Regular" charset="0"/>
                <a:ea typeface="宋体" panose="02010600030101010101" pitchFamily="2" charset="-122"/>
                <a:sym typeface="华文细黑" panose="02010600040101010101" pitchFamily="2" charset="-122"/>
              </a:rPr>
              <a:t>不损害 </a:t>
            </a: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国家安全。</a:t>
            </a:r>
            <a:endParaRPr lang="zh-CN" altLang="zh-CN" sz="1500" dirty="0">
              <a:solidFill>
                <a:srgbClr val="000000"/>
              </a:solidFill>
              <a:latin typeface="FrutigerNext LT Regular" charset="0"/>
            </a:endParaRPr>
          </a:p>
          <a:p>
            <a:pPr marR="0" indent="0" defTabSz="914400">
              <a:lnSpc>
                <a:spcPct val="150000"/>
              </a:lnSpc>
              <a:buClrTx/>
              <a:buSzTx/>
              <a:buFont typeface="Wingdings" panose="05000000000000000000" pitchFamily="2" charset="2"/>
              <a:buNone/>
              <a:defRPr/>
            </a:pPr>
            <a:r>
              <a:rPr lang="zh-CN" altLang="zh-CN" sz="1500" dirty="0">
                <a:solidFill>
                  <a:srgbClr val="FF0000"/>
                </a:solidFill>
                <a:latin typeface="FrutigerNext LT Regular" charset="0"/>
                <a:sym typeface="华文细黑" panose="02010600040101010101" pitchFamily="2" charset="-122"/>
              </a:rPr>
              <a:t>第三级 监督保护级：</a:t>
            </a:r>
            <a:endParaRPr lang="zh-CN" altLang="zh-CN" sz="1500" dirty="0">
              <a:solidFill>
                <a:srgbClr val="FF0000"/>
              </a:solidFill>
              <a:latin typeface="FrutigerNext LT Regular" charset="0"/>
              <a:sym typeface="华文细黑" panose="02010600040101010101" pitchFamily="2" charset="-122"/>
            </a:endParaRPr>
          </a:p>
          <a:p>
            <a:pPr marR="0" indent="0" defTabSz="914400">
              <a:lnSpc>
                <a:spcPct val="150000"/>
              </a:lnSpc>
              <a:buClrTx/>
              <a:buSzTx/>
              <a:buFont typeface="Wingdings" panose="05000000000000000000" pitchFamily="2" charset="2"/>
              <a:buNone/>
              <a:defRPr/>
            </a:pP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此类信息系统受到破坏后，会对国家安全、社会秩序造成 </a:t>
            </a:r>
            <a:r>
              <a:rPr lang="zh-CN" altLang="en-US" sz="1500" b="1" noProof="0" dirty="0">
                <a:ln>
                  <a:noFill/>
                </a:ln>
                <a:solidFill>
                  <a:srgbClr val="FF0000"/>
                </a:solidFill>
                <a:effectLst/>
                <a:uLnTx/>
                <a:uFillTx/>
                <a:latin typeface="FrutigerNext LT Regular" charset="0"/>
                <a:ea typeface="宋体" panose="02010600030101010101" pitchFamily="2" charset="-122"/>
                <a:sym typeface="华文细黑" panose="02010600040101010101" pitchFamily="2" charset="-122"/>
              </a:rPr>
              <a:t>损害</a:t>
            </a:r>
            <a:r>
              <a:rPr lang="en-US" altLang="zh-CN" sz="1500" b="1" noProof="0" dirty="0">
                <a:ln>
                  <a:noFill/>
                </a:ln>
                <a:solidFill>
                  <a:srgbClr val="000000"/>
                </a:solidFill>
                <a:effectLst/>
                <a:uLnTx/>
                <a:uFillTx/>
                <a:latin typeface="FrutigerNext LT Regular" charset="0"/>
                <a:ea typeface="宋体" panose="02010600030101010101" pitchFamily="2" charset="-122"/>
                <a:sym typeface="华文细黑" panose="02010600040101010101" pitchFamily="2" charset="-122"/>
              </a:rPr>
              <a:t>,</a:t>
            </a:r>
            <a:r>
              <a:rPr lang="zh-CN" altLang="en-US" sz="1500" b="1" noProof="0" dirty="0">
                <a:ln>
                  <a:noFill/>
                </a:ln>
                <a:solidFill>
                  <a:srgbClr val="000000"/>
                </a:solidFill>
                <a:effectLst/>
                <a:uLnTx/>
                <a:uFillTx/>
                <a:latin typeface="FrutigerNext LT Regular" charset="0"/>
                <a:ea typeface="宋体" panose="02010600030101010101" pitchFamily="2" charset="-122"/>
                <a:sym typeface="华文细黑" panose="02010600040101010101" pitchFamily="2" charset="-122"/>
              </a:rPr>
              <a:t>对</a:t>
            </a: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公共利益造成 </a:t>
            </a:r>
            <a:r>
              <a:rPr lang="zh-CN" altLang="en-US" sz="1500" b="1" noProof="0" dirty="0">
                <a:ln>
                  <a:noFill/>
                </a:ln>
                <a:solidFill>
                  <a:srgbClr val="FF0000"/>
                </a:solidFill>
                <a:effectLst/>
                <a:uLnTx/>
                <a:uFillTx/>
                <a:latin typeface="FrutigerNext LT Regular" charset="0"/>
                <a:ea typeface="宋体" panose="02010600030101010101" pitchFamily="2" charset="-122"/>
                <a:sym typeface="华文细黑" panose="02010600040101010101" pitchFamily="2" charset="-122"/>
              </a:rPr>
              <a:t>严重损害</a:t>
            </a:r>
            <a:r>
              <a:rPr lang="zh-CN" altLang="en-US" sz="1500" b="1" noProof="0" dirty="0">
                <a:ln>
                  <a:noFill/>
                </a:ln>
                <a:solidFill>
                  <a:srgbClr val="000000"/>
                </a:solidFill>
                <a:effectLst/>
                <a:uLnTx/>
                <a:uFillTx/>
                <a:latin typeface="FrutigerNext LT Regular" charset="0"/>
                <a:ea typeface="宋体" panose="02010600030101010101" pitchFamily="2" charset="-122"/>
                <a:sym typeface="华文细黑" panose="02010600040101010101" pitchFamily="2" charset="-122"/>
              </a:rPr>
              <a:t>，对公民、法人和其他组织的合法权益造成 </a:t>
            </a:r>
            <a:r>
              <a:rPr lang="zh-CN" altLang="en-US" sz="1500" b="1" noProof="0" dirty="0">
                <a:ln>
                  <a:noFill/>
                </a:ln>
                <a:solidFill>
                  <a:srgbClr val="FF0000"/>
                </a:solidFill>
                <a:effectLst/>
                <a:uLnTx/>
                <a:uFillTx/>
                <a:latin typeface="FrutigerNext LT Regular" charset="0"/>
                <a:ea typeface="宋体" panose="02010600030101010101" pitchFamily="2" charset="-122"/>
                <a:sym typeface="华文细黑" panose="02010600040101010101" pitchFamily="2" charset="-122"/>
              </a:rPr>
              <a:t>特别严重的损害</a:t>
            </a:r>
            <a:r>
              <a:rPr lang="zh-CN" altLang="en-US" sz="1500" b="1" noProof="0" dirty="0">
                <a:ln>
                  <a:noFill/>
                </a:ln>
                <a:solidFill>
                  <a:srgbClr val="000000"/>
                </a:solidFill>
                <a:effectLst/>
                <a:uLnTx/>
                <a:uFillTx/>
                <a:latin typeface="FrutigerNext LT Regular" charset="0"/>
                <a:ea typeface="宋体" panose="02010600030101010101" pitchFamily="2" charset="-122"/>
                <a:sym typeface="华文细黑" panose="02010600040101010101" pitchFamily="2" charset="-122"/>
              </a:rPr>
              <a:t>。</a:t>
            </a:r>
            <a:endParaRPr lang="zh-CN" altLang="en-US" sz="1500" b="1" noProof="0" dirty="0">
              <a:ln>
                <a:noFill/>
              </a:ln>
              <a:solidFill>
                <a:srgbClr val="000000"/>
              </a:solidFill>
              <a:effectLst/>
              <a:uLnTx/>
              <a:uFillTx/>
              <a:latin typeface="FrutigerNext LT Regular" charset="0"/>
              <a:ea typeface="宋体" panose="02010600030101010101" pitchFamily="2" charset="-122"/>
              <a:sym typeface="华文细黑" panose="02010600040101010101" pitchFamily="2" charset="-122"/>
            </a:endParaRPr>
          </a:p>
        </p:txBody>
      </p:sp>
      <p:sp>
        <p:nvSpPr>
          <p:cNvPr id="4" name="流程图: 可选过程 3"/>
          <p:cNvSpPr/>
          <p:nvPr/>
        </p:nvSpPr>
        <p:spPr>
          <a:xfrm>
            <a:off x="2594108" y="1346910"/>
            <a:ext cx="2499401" cy="305641"/>
          </a:xfrm>
          <a:prstGeom prst="flowChartAlternateProcess">
            <a:avLst/>
          </a:prstGeom>
          <a:solidFill>
            <a:srgbClr val="FFCC66"/>
          </a:solidFill>
          <a:ln w="9525" cap="flat" cmpd="sng" algn="ctr">
            <a:solidFill>
              <a:srgbClr val="000000"/>
            </a:solidFill>
            <a:prstDash val="solid"/>
            <a:round/>
            <a:headEnd type="none" w="med" len="med"/>
            <a:tailEnd type="none" w="med" len="med"/>
          </a:ln>
          <a:effectLst>
            <a:outerShdw dist="17961" dir="13500000" algn="ctr" rotWithShape="0">
              <a:srgbClr val="000000">
                <a:gamma/>
                <a:shade val="60000"/>
                <a:invGamma/>
              </a:srgbClr>
            </a:outerShdw>
          </a:effectLst>
        </p:spPr>
        <p:txBody>
          <a:bodyPr vert="horz" wrap="square" lIns="68554" tIns="34277" rIns="68554" bIns="34277"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zh-CN" sz="1350" b="1" i="0" u="none" strike="noStrike" cap="none" normalizeH="0" baseline="0" smtClean="0">
                <a:ln>
                  <a:noFill/>
                </a:ln>
                <a:solidFill>
                  <a:srgbClr val="000000"/>
                </a:solidFill>
                <a:effectLst/>
                <a:latin typeface="Arial" panose="020B0604020202020204" pitchFamily="34" charset="0"/>
                <a:ea typeface="宋体" panose="02010600030101010101" pitchFamily="2" charset="-122"/>
              </a:rPr>
              <a:t>无需备案，对测评周期无要求</a:t>
            </a:r>
            <a:endParaRPr kumimoji="0" lang="zh-CN" altLang="zh-CN" sz="1350" b="1" i="0" u="none" strike="noStrike" cap="none" normalizeH="0" baseline="0" smtClean="0">
              <a:ln>
                <a:noFill/>
              </a:ln>
              <a:solidFill>
                <a:srgbClr val="000000"/>
              </a:solidFill>
              <a:effectLst/>
              <a:latin typeface="Arial" panose="020B0604020202020204" pitchFamily="34" charset="0"/>
              <a:ea typeface="宋体" panose="02010600030101010101" pitchFamily="2" charset="-122"/>
            </a:endParaRPr>
          </a:p>
        </p:txBody>
      </p:sp>
      <p:sp>
        <p:nvSpPr>
          <p:cNvPr id="5" name="流程图: 可选过程 4"/>
          <p:cNvSpPr/>
          <p:nvPr/>
        </p:nvSpPr>
        <p:spPr>
          <a:xfrm>
            <a:off x="2594108" y="2419048"/>
            <a:ext cx="2824085" cy="305641"/>
          </a:xfrm>
          <a:prstGeom prst="flowChartAlternateProcess">
            <a:avLst/>
          </a:prstGeom>
          <a:solidFill>
            <a:srgbClr val="FFCC66"/>
          </a:solidFill>
          <a:ln w="9525" cap="flat" cmpd="sng" algn="ctr">
            <a:solidFill>
              <a:srgbClr val="000000"/>
            </a:solidFill>
            <a:prstDash val="solid"/>
            <a:round/>
            <a:headEnd type="none" w="med" len="med"/>
            <a:tailEnd type="none" w="med" len="med"/>
          </a:ln>
          <a:effectLst>
            <a:outerShdw dist="17961" dir="13500000" algn="ctr" rotWithShape="0">
              <a:srgbClr val="000000">
                <a:gamma/>
                <a:shade val="60000"/>
                <a:invGamma/>
              </a:srgbClr>
            </a:outerShdw>
          </a:effectLst>
        </p:spPr>
        <p:txBody>
          <a:bodyPr vert="horz" wrap="square" lIns="68554" tIns="34277" rIns="68554" bIns="34277"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zh-CN" sz="1350" b="1" i="0" u="none" strike="noStrike" cap="none" normalizeH="0" baseline="0" smtClean="0">
                <a:ln>
                  <a:noFill/>
                </a:ln>
                <a:solidFill>
                  <a:srgbClr val="000000"/>
                </a:solidFill>
                <a:effectLst/>
                <a:latin typeface="Arial" panose="020B0604020202020204" pitchFamily="34" charset="0"/>
                <a:ea typeface="宋体" panose="02010600030101010101" pitchFamily="2" charset="-122"/>
              </a:rPr>
              <a:t>公安部门备案，建议两年测评一次</a:t>
            </a:r>
            <a:endParaRPr kumimoji="0" lang="zh-CN" altLang="zh-CN" sz="1350" b="1" i="0" u="none" strike="noStrike" cap="none" normalizeH="0" baseline="0" smtClean="0">
              <a:ln>
                <a:noFill/>
              </a:ln>
              <a:solidFill>
                <a:srgbClr val="000000"/>
              </a:solidFill>
              <a:effectLst/>
              <a:latin typeface="Arial" panose="020B0604020202020204" pitchFamily="34" charset="0"/>
              <a:ea typeface="宋体" panose="02010600030101010101" pitchFamily="2" charset="-122"/>
            </a:endParaRPr>
          </a:p>
        </p:txBody>
      </p:sp>
      <p:sp>
        <p:nvSpPr>
          <p:cNvPr id="6" name="流程图: 可选过程 5"/>
          <p:cNvSpPr/>
          <p:nvPr/>
        </p:nvSpPr>
        <p:spPr>
          <a:xfrm>
            <a:off x="2594108" y="3404034"/>
            <a:ext cx="2824085" cy="305641"/>
          </a:xfrm>
          <a:prstGeom prst="flowChartAlternateProcess">
            <a:avLst/>
          </a:prstGeom>
          <a:solidFill>
            <a:srgbClr val="FFCC66"/>
          </a:solidFill>
          <a:ln w="9525" cap="flat" cmpd="sng" algn="ctr">
            <a:solidFill>
              <a:srgbClr val="000000"/>
            </a:solidFill>
            <a:prstDash val="solid"/>
            <a:round/>
            <a:headEnd type="none" w="med" len="med"/>
            <a:tailEnd type="none" w="med" len="med"/>
          </a:ln>
          <a:effectLst>
            <a:outerShdw dist="17961" dir="13500000" algn="ctr" rotWithShape="0">
              <a:srgbClr val="000000">
                <a:gamma/>
                <a:shade val="60000"/>
                <a:invGamma/>
              </a:srgbClr>
            </a:outerShdw>
          </a:effectLst>
        </p:spPr>
        <p:txBody>
          <a:bodyPr vert="horz" wrap="square" lIns="68554" tIns="34277" rIns="68554" bIns="34277" numCol="1" anchor="t" anchorCtr="0" compatLnSpc="1"/>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zh-CN" sz="1350" b="1" i="0" u="none" strike="noStrike" cap="none" normalizeH="0" baseline="0" smtClean="0">
                <a:ln>
                  <a:noFill/>
                </a:ln>
                <a:solidFill>
                  <a:srgbClr val="000000"/>
                </a:solidFill>
                <a:effectLst/>
                <a:latin typeface="Arial" panose="020B0604020202020204" pitchFamily="34" charset="0"/>
                <a:ea typeface="宋体" panose="02010600030101010101" pitchFamily="2" charset="-122"/>
              </a:rPr>
              <a:t>公安部门备案，要求每年测评一次</a:t>
            </a:r>
            <a:endParaRPr kumimoji="0" lang="zh-CN" altLang="zh-CN" sz="1350" b="1" i="0" u="none" strike="noStrike" cap="none" normalizeH="0" baseline="0" smtClean="0">
              <a:ln>
                <a:noFill/>
              </a:ln>
              <a:solidFill>
                <a:srgbClr val="000000"/>
              </a:solidFill>
              <a:effectLst/>
              <a:latin typeface="Arial" panose="020B0604020202020204" pitchFamily="34" charset="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bldLst>
      <p:bldP spid="3" grpId="0"/>
      <p:bldP spid="4" grpId="0" animBg="1"/>
      <p:bldP spid="4" grpId="1" animBg="1"/>
      <p:bldP spid="4" grpId="2" animBg="1"/>
      <p:bldP spid="4" grpId="3" animBg="1"/>
      <p:bldP spid="4" grpId="4" animBg="1"/>
      <p:bldP spid="4" grpId="5" animBg="1"/>
      <p:bldP spid="4" grpId="6" animBg="1"/>
      <p:bldP spid="4" grpId="7" animBg="1"/>
      <p:bldP spid="4" grpId="8" animBg="1"/>
      <p:bldP spid="4" grpId="9" animBg="1"/>
      <p:bldP spid="4" grpId="10" animBg="1"/>
      <p:bldP spid="4" grpId="11" animBg="1"/>
      <p:bldP spid="4" grpId="12" animBg="1"/>
      <p:bldP spid="4" grpId="13" animBg="1"/>
      <p:bldP spid="4" grpId="14" animBg="1"/>
      <p:bldP spid="4" grpId="15" animBg="1"/>
      <p:bldP spid="4" grpId="16" animBg="1"/>
      <p:bldP spid="5" grpId="0" animBg="1"/>
      <p:bldP spid="5" grpId="1" animBg="1"/>
      <p:bldP spid="5" grpId="2" animBg="1"/>
      <p:bldP spid="5" grpId="3" animBg="1"/>
      <p:bldP spid="5" grpId="4" animBg="1"/>
      <p:bldP spid="5" grpId="5" animBg="1"/>
      <p:bldP spid="5" grpId="6" animBg="1"/>
      <p:bldP spid="5" grpId="7" animBg="1"/>
      <p:bldP spid="5" grpId="8" animBg="1"/>
      <p:bldP spid="5" grpId="9" animBg="1"/>
      <p:bldP spid="5" grpId="10" animBg="1"/>
      <p:bldP spid="5" grpId="11" animBg="1"/>
      <p:bldP spid="5" grpId="12" animBg="1"/>
      <p:bldP spid="5" grpId="13" animBg="1"/>
      <p:bldP spid="5" grpId="14" animBg="1"/>
      <p:bldP spid="5" grpId="15" animBg="1"/>
      <p:bldP spid="5" grpId="16" animBg="1"/>
      <p:bldP spid="6" grpId="0" animBg="1"/>
      <p:bldP spid="6" grpId="1" animBg="1"/>
      <p:bldP spid="6" grpId="2" animBg="1"/>
      <p:bldP spid="6" grpId="3" animBg="1"/>
      <p:bldP spid="6" grpId="4" animBg="1"/>
      <p:bldP spid="6" grpId="5" animBg="1"/>
      <p:bldP spid="6" grpId="6" animBg="1"/>
      <p:bldP spid="6" grpId="7" animBg="1"/>
      <p:bldP spid="6" grpId="8" animBg="1"/>
      <p:bldP spid="6" grpId="9" animBg="1"/>
      <p:bldP spid="6" grpId="10" animBg="1"/>
      <p:bldP spid="6" grpId="11" animBg="1"/>
      <p:bldP spid="6" grpId="12" animBg="1"/>
      <p:bldP spid="6" grpId="13" animBg="1"/>
      <p:bldP spid="6" grpId="14" animBg="1"/>
      <p:bldP spid="6" grpId="15" animBg="1"/>
      <p:bldP spid="6" grpId="16"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标题 89"/>
          <p:cNvSpPr>
            <a:spLocks noGrp="1"/>
          </p:cNvSpPr>
          <p:nvPr>
            <p:ph type="title"/>
          </p:nvPr>
        </p:nvSpPr>
        <p:spPr/>
        <p:txBody>
          <a:bodyPr/>
          <a:lstStyle/>
          <a:p>
            <a:r>
              <a:rPr sz="2100" dirty="0" smtClean="0"/>
              <a:t>等级保护</a:t>
            </a:r>
            <a:r>
              <a:rPr lang="zh-CN" sz="2100" dirty="0" smtClean="0"/>
              <a:t>等级划分</a:t>
            </a:r>
            <a:endParaRPr lang="zh-CN" sz="2100" dirty="0" smtClean="0"/>
          </a:p>
        </p:txBody>
      </p:sp>
      <p:sp>
        <p:nvSpPr>
          <p:cNvPr id="4" name="TextBox 2"/>
          <p:cNvSpPr txBox="1"/>
          <p:nvPr/>
        </p:nvSpPr>
        <p:spPr>
          <a:xfrm>
            <a:off x="756009" y="836927"/>
            <a:ext cx="6586041" cy="3068955"/>
          </a:xfrm>
          <a:prstGeom prst="rect">
            <a:avLst/>
          </a:prstGeom>
          <a:noFill/>
        </p:spPr>
        <p:txBody>
          <a:bodyPr wrap="square" rtlCol="0">
            <a:spAutoFit/>
          </a:bodyPr>
          <a:lstStyle/>
          <a:p>
            <a:endParaRPr lang="zh-CN" altLang="en-US" b="1" dirty="0" smtClean="0">
              <a:solidFill>
                <a:srgbClr val="0070C0"/>
              </a:solidFill>
            </a:endParaRPr>
          </a:p>
          <a:p>
            <a:r>
              <a:rPr lang="zh-CN" altLang="en-US" b="1" dirty="0" smtClean="0">
                <a:solidFill>
                  <a:srgbClr val="0070C0"/>
                </a:solidFill>
              </a:rPr>
              <a:t>       </a:t>
            </a:r>
            <a:endParaRPr lang="zh-CN" altLang="en-US" b="1" dirty="0" smtClean="0">
              <a:solidFill>
                <a:srgbClr val="0070C0"/>
              </a:solidFill>
            </a:endParaRPr>
          </a:p>
          <a:p>
            <a:pPr marR="0" indent="0" defTabSz="914400">
              <a:lnSpc>
                <a:spcPct val="150000"/>
              </a:lnSpc>
              <a:buClrTx/>
              <a:buSzTx/>
              <a:buFont typeface="Wingdings" panose="05000000000000000000" pitchFamily="2" charset="2"/>
              <a:buNone/>
              <a:defRPr/>
            </a:pPr>
            <a:r>
              <a:rPr lang="zh-CN" altLang="zh-CN" sz="1500" dirty="0">
                <a:solidFill>
                  <a:srgbClr val="FF0000"/>
                </a:solidFill>
                <a:latin typeface="FrutigerNext LT Regular" charset="0"/>
                <a:sym typeface="华文细黑" panose="02010600040101010101" pitchFamily="2" charset="-122"/>
              </a:rPr>
              <a:t>第四级</a:t>
            </a:r>
            <a:r>
              <a:rPr lang="en-US" altLang="zh-CN" sz="1500" dirty="0">
                <a:solidFill>
                  <a:srgbClr val="FF0000"/>
                </a:solidFill>
                <a:latin typeface="FrutigerNext LT Regular" charset="0"/>
                <a:sym typeface="华文细黑" panose="02010600040101010101" pitchFamily="2" charset="-122"/>
              </a:rPr>
              <a:t> </a:t>
            </a:r>
            <a:r>
              <a:rPr lang="zh-CN" altLang="zh-CN" sz="1500" dirty="0">
                <a:solidFill>
                  <a:srgbClr val="FF0000"/>
                </a:solidFill>
                <a:latin typeface="FrutigerNext LT Regular" charset="0"/>
                <a:sym typeface="华文细黑" panose="02010600040101010101" pitchFamily="2" charset="-122"/>
              </a:rPr>
              <a:t>强制保护级：</a:t>
            </a:r>
            <a:endParaRPr lang="zh-CN" altLang="zh-CN" sz="1500" dirty="0">
              <a:solidFill>
                <a:srgbClr val="FF0000"/>
              </a:solidFill>
              <a:latin typeface="FrutigerNext LT Regular" charset="0"/>
              <a:sym typeface="华文细黑" panose="02010600040101010101" pitchFamily="2" charset="-122"/>
            </a:endParaRPr>
          </a:p>
          <a:p>
            <a:pPr marR="0" indent="0" defTabSz="914400">
              <a:lnSpc>
                <a:spcPct val="150000"/>
              </a:lnSpc>
              <a:buClrTx/>
              <a:buSzTx/>
              <a:buFont typeface="Wingdings" panose="05000000000000000000" pitchFamily="2" charset="2"/>
              <a:buNone/>
              <a:defRPr/>
            </a:pP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此类信息系统受到破坏后，会对国家安全造成 </a:t>
            </a:r>
            <a:r>
              <a:rPr lang="zh-CN" altLang="en-US" sz="1500" b="1" noProof="0" dirty="0">
                <a:ln>
                  <a:noFill/>
                </a:ln>
                <a:solidFill>
                  <a:srgbClr val="FF0000"/>
                </a:solidFill>
                <a:effectLst/>
                <a:uLnTx/>
                <a:uFillTx/>
                <a:latin typeface="FrutigerNext LT Regular" charset="0"/>
                <a:ea typeface="宋体" panose="02010600030101010101" pitchFamily="2" charset="-122"/>
                <a:sym typeface="华文细黑" panose="02010600040101010101" pitchFamily="2" charset="-122"/>
              </a:rPr>
              <a:t>严重损害</a:t>
            </a:r>
            <a:r>
              <a:rPr lang="zh-CN" altLang="en-US" sz="1500" noProof="0" dirty="0">
                <a:ln>
                  <a:noFill/>
                </a:ln>
                <a:solidFill>
                  <a:srgbClr val="000000"/>
                </a:solidFill>
                <a:effectLst/>
                <a:uLnTx/>
                <a:uFillTx/>
                <a:latin typeface="FrutigerNext LT Regular" charset="0"/>
                <a:ea typeface="宋体" panose="02010600030101010101" pitchFamily="2" charset="-122"/>
                <a:sym typeface="华文细黑" panose="02010600040101010101" pitchFamily="2" charset="-122"/>
              </a:rPr>
              <a:t>，</a:t>
            </a:r>
            <a:r>
              <a:rPr lang="zh-CN" altLang="en-US" sz="1500" b="1" noProof="0" dirty="0">
                <a:ln>
                  <a:noFill/>
                </a:ln>
                <a:solidFill>
                  <a:srgbClr val="000000"/>
                </a:solidFill>
                <a:effectLst/>
                <a:uLnTx/>
                <a:uFillTx/>
                <a:latin typeface="FrutigerNext LT Regular" charset="0"/>
                <a:ea typeface="宋体" panose="02010600030101010101" pitchFamily="2" charset="-122"/>
                <a:sym typeface="华文细黑" panose="02010600040101010101" pitchFamily="2" charset="-122"/>
              </a:rPr>
              <a:t>对</a:t>
            </a: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社会秩序、公共利益造成 </a:t>
            </a:r>
            <a:r>
              <a:rPr lang="zh-CN" altLang="en-US" sz="1500" b="1" noProof="0" dirty="0">
                <a:ln>
                  <a:noFill/>
                </a:ln>
                <a:solidFill>
                  <a:srgbClr val="FF0000"/>
                </a:solidFill>
                <a:effectLst/>
                <a:uLnTx/>
                <a:uFillTx/>
                <a:latin typeface="FrutigerNext LT Regular" charset="0"/>
                <a:ea typeface="宋体" panose="02010600030101010101" pitchFamily="2" charset="-122"/>
                <a:sym typeface="华文细黑" panose="02010600040101010101" pitchFamily="2" charset="-122"/>
              </a:rPr>
              <a:t>特别严重损害 </a:t>
            </a: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a:t>
            </a:r>
            <a:endParaRPr lang="zh-CN" altLang="zh-CN" sz="1500" dirty="0">
              <a:solidFill>
                <a:srgbClr val="000000"/>
              </a:solidFill>
              <a:latin typeface="FrutigerNext LT Regular" charset="0"/>
            </a:endParaRPr>
          </a:p>
          <a:p>
            <a:pPr marR="0" indent="0" defTabSz="914400">
              <a:lnSpc>
                <a:spcPct val="150000"/>
              </a:lnSpc>
              <a:buClrTx/>
              <a:buSzTx/>
              <a:buFont typeface="Wingdings" panose="05000000000000000000" pitchFamily="2" charset="2"/>
              <a:buNone/>
              <a:defRPr/>
            </a:pPr>
            <a:r>
              <a:rPr lang="zh-CN" altLang="zh-CN" sz="1500" dirty="0">
                <a:solidFill>
                  <a:srgbClr val="FF0000"/>
                </a:solidFill>
                <a:latin typeface="FrutigerNext LT Regular" charset="0"/>
                <a:sym typeface="华文细黑" panose="02010600040101010101" pitchFamily="2" charset="-122"/>
              </a:rPr>
              <a:t>第五级</a:t>
            </a:r>
            <a:r>
              <a:rPr lang="en-US" altLang="zh-CN" sz="1500" dirty="0">
                <a:solidFill>
                  <a:srgbClr val="FF0000"/>
                </a:solidFill>
                <a:latin typeface="FrutigerNext LT Regular" charset="0"/>
                <a:sym typeface="华文细黑" panose="02010600040101010101" pitchFamily="2" charset="-122"/>
              </a:rPr>
              <a:t> </a:t>
            </a:r>
            <a:r>
              <a:rPr lang="zh-CN" altLang="zh-CN" sz="1500" dirty="0">
                <a:solidFill>
                  <a:srgbClr val="FF0000"/>
                </a:solidFill>
                <a:latin typeface="FrutigerNext LT Regular" charset="0"/>
                <a:sym typeface="华文细黑" panose="02010600040101010101" pitchFamily="2" charset="-122"/>
              </a:rPr>
              <a:t>专控保护级：</a:t>
            </a:r>
            <a:endParaRPr lang="zh-CN" altLang="zh-CN" sz="1500" dirty="0">
              <a:solidFill>
                <a:srgbClr val="FF0000"/>
              </a:solidFill>
              <a:latin typeface="FrutigerNext LT Regular" charset="0"/>
              <a:sym typeface="华文细黑" panose="02010600040101010101" pitchFamily="2" charset="-122"/>
            </a:endParaRPr>
          </a:p>
          <a:p>
            <a:pPr marR="0" indent="0" defTabSz="914400">
              <a:lnSpc>
                <a:spcPct val="150000"/>
              </a:lnSpc>
              <a:buClrTx/>
              <a:buSzTx/>
              <a:buFont typeface="Wingdings" panose="05000000000000000000" pitchFamily="2" charset="2"/>
              <a:buNone/>
              <a:defRPr/>
            </a:pP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此类信息系统受到破坏后会对国家安全造成 </a:t>
            </a:r>
            <a:r>
              <a:rPr lang="zh-CN" altLang="en-US" sz="1500" b="1" noProof="0" dirty="0">
                <a:ln>
                  <a:noFill/>
                </a:ln>
                <a:solidFill>
                  <a:srgbClr val="FF0000"/>
                </a:solidFill>
                <a:effectLst/>
                <a:uLnTx/>
                <a:uFillTx/>
                <a:latin typeface="FrutigerNext LT Regular" charset="0"/>
                <a:ea typeface="宋体" panose="02010600030101010101" pitchFamily="2" charset="-122"/>
                <a:sym typeface="华文细黑" panose="02010600040101010101" pitchFamily="2" charset="-122"/>
              </a:rPr>
              <a:t>特别严重损害 </a:t>
            </a:r>
            <a:r>
              <a:rPr lang="zh-CN" altLang="en-US" sz="1500" b="1" noProof="0" dirty="0">
                <a:ln>
                  <a:noFill/>
                </a:ln>
                <a:effectLst/>
                <a:uLnTx/>
                <a:uFillTx/>
                <a:latin typeface="FrutigerNext LT Regular" charset="0"/>
                <a:ea typeface="宋体" panose="02010600030101010101" pitchFamily="2" charset="-122"/>
                <a:sym typeface="华文细黑" panose="02010600040101010101" pitchFamily="2" charset="-122"/>
              </a:rPr>
              <a:t>。</a:t>
            </a:r>
            <a:endParaRPr lang="zh-CN" altLang="en-US" sz="1500" b="1">
              <a:solidFill>
                <a:srgbClr val="0070C0"/>
              </a:solidFill>
              <a:latin typeface="仿宋" panose="02010609060101010101" charset="-122"/>
              <a:ea typeface="仿宋" panose="02010609060101010101" charset="-122"/>
            </a:endParaRPr>
          </a:p>
          <a:p>
            <a:pPr marR="0" indent="0" defTabSz="914400">
              <a:lnSpc>
                <a:spcPct val="150000"/>
              </a:lnSpc>
              <a:buClrTx/>
              <a:buSzTx/>
              <a:buFont typeface="Wingdings" panose="05000000000000000000" pitchFamily="2" charset="2"/>
              <a:buNone/>
              <a:defRPr/>
            </a:pPr>
            <a:endParaRPr lang="zh-CN" altLang="zh-CN" sz="1500" dirty="0">
              <a:solidFill>
                <a:srgbClr val="000000"/>
              </a:solidFill>
              <a:latin typeface="FrutigerNext LT Regular" charset="0"/>
            </a:endParaRPr>
          </a:p>
          <a:p>
            <a:pPr marR="0" indent="0" defTabSz="914400">
              <a:lnSpc>
                <a:spcPct val="150000"/>
              </a:lnSpc>
              <a:buClrTx/>
              <a:buSzTx/>
              <a:buFont typeface="Wingdings" panose="05000000000000000000" pitchFamily="2" charset="2"/>
              <a:buNone/>
              <a:defRPr/>
            </a:pPr>
            <a:endParaRPr lang="zh-CN" altLang="zh-CN" sz="1500" b="1" dirty="0">
              <a:solidFill>
                <a:srgbClr val="000000"/>
              </a:solidFill>
              <a:latin typeface="FrutigerNext LT Regular" charset="0"/>
              <a:ea typeface="仿宋" panose="02010609060101010101" charset="-122"/>
            </a:endParaRPr>
          </a:p>
        </p:txBody>
      </p:sp>
      <p:sp>
        <p:nvSpPr>
          <p:cNvPr id="6" name="流程图: 可选过程 5"/>
          <p:cNvSpPr/>
          <p:nvPr/>
        </p:nvSpPr>
        <p:spPr>
          <a:xfrm>
            <a:off x="2609375" y="1491533"/>
            <a:ext cx="2437988" cy="305641"/>
          </a:xfrm>
          <a:prstGeom prst="flowChartAlternateProcess">
            <a:avLst/>
          </a:prstGeom>
          <a:solidFill>
            <a:srgbClr val="FFCC66"/>
          </a:solidFill>
          <a:ln w="9525" cap="flat" cmpd="sng" algn="ctr">
            <a:solidFill>
              <a:srgbClr val="000000"/>
            </a:solidFill>
            <a:prstDash val="solid"/>
            <a:round/>
            <a:headEnd type="none" w="med" len="med"/>
            <a:tailEnd type="none" w="med" len="med"/>
          </a:ln>
          <a:effectLst>
            <a:outerShdw dist="17961" dir="13500000" algn="ctr" rotWithShape="0">
              <a:srgbClr val="000000">
                <a:gamma/>
                <a:shade val="60000"/>
                <a:invGamma/>
              </a:srgbClr>
            </a:outerShdw>
          </a:effectLst>
        </p:spPr>
        <p:txBody>
          <a:bodyPr vert="horz" wrap="square" lIns="68554" tIns="34277" rIns="68554" bIns="34277"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zh-CN" sz="1350" b="1" i="0" u="none" strike="noStrike" cap="none" normalizeH="0" baseline="0" smtClean="0">
                <a:ln>
                  <a:noFill/>
                </a:ln>
                <a:solidFill>
                  <a:srgbClr val="000000"/>
                </a:solidFill>
                <a:effectLst/>
                <a:latin typeface="Arial" panose="020B0604020202020204" pitchFamily="34" charset="0"/>
                <a:ea typeface="宋体" panose="02010600030101010101" pitchFamily="2" charset="-122"/>
              </a:rPr>
              <a:t>公安部门备案，要求半年一次</a:t>
            </a:r>
            <a:endParaRPr kumimoji="0" lang="zh-CN" altLang="zh-CN" sz="1350" b="1" i="0" u="none" strike="noStrike" cap="none" normalizeH="0" baseline="0" smtClean="0">
              <a:ln>
                <a:noFill/>
              </a:ln>
              <a:solidFill>
                <a:srgbClr val="000000"/>
              </a:solidFill>
              <a:effectLst/>
              <a:latin typeface="Arial" panose="020B0604020202020204" pitchFamily="34" charset="0"/>
              <a:ea typeface="宋体" panose="02010600030101010101" pitchFamily="2" charset="-122"/>
            </a:endParaRPr>
          </a:p>
        </p:txBody>
      </p:sp>
      <p:sp>
        <p:nvSpPr>
          <p:cNvPr id="7" name="流程图: 可选过程 6"/>
          <p:cNvSpPr/>
          <p:nvPr/>
        </p:nvSpPr>
        <p:spPr>
          <a:xfrm>
            <a:off x="2609375" y="2534140"/>
            <a:ext cx="3220657" cy="305641"/>
          </a:xfrm>
          <a:prstGeom prst="flowChartAlternateProcess">
            <a:avLst/>
          </a:prstGeom>
          <a:solidFill>
            <a:srgbClr val="FFCC66"/>
          </a:solidFill>
          <a:ln w="9525" cap="flat" cmpd="sng" algn="ctr">
            <a:solidFill>
              <a:srgbClr val="000000"/>
            </a:solidFill>
            <a:prstDash val="solid"/>
            <a:round/>
            <a:headEnd type="none" w="med" len="med"/>
            <a:tailEnd type="none" w="med" len="med"/>
          </a:ln>
          <a:effectLst>
            <a:outerShdw dist="17961" dir="13500000" algn="ctr" rotWithShape="0">
              <a:srgbClr val="000000">
                <a:gamma/>
                <a:shade val="60000"/>
                <a:invGamma/>
              </a:srgbClr>
            </a:outerShdw>
          </a:effectLst>
        </p:spPr>
        <p:txBody>
          <a:bodyPr vert="horz" wrap="square" lIns="68554" tIns="34277" rIns="68554" bIns="34277" numCol="1" anchor="t" anchorCtr="0" compatLnSpc="1"/>
          <a:lstStyle/>
          <a:p>
            <a: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pPr>
            <a:r>
              <a:rPr kumimoji="0" lang="zh-CN" altLang="zh-CN" sz="1350" b="1" i="0" u="none" strike="noStrike" cap="none" normalizeH="0" baseline="0" smtClean="0">
                <a:ln>
                  <a:noFill/>
                </a:ln>
                <a:solidFill>
                  <a:srgbClr val="000000"/>
                </a:solidFill>
                <a:effectLst/>
                <a:latin typeface="Arial" panose="020B0604020202020204" pitchFamily="34" charset="0"/>
                <a:ea typeface="宋体" panose="02010600030101010101" pitchFamily="2" charset="-122"/>
              </a:rPr>
              <a:t>公安部门备案，依据特殊安全需求进行</a:t>
            </a:r>
            <a:endParaRPr kumimoji="0" lang="zh-CN" altLang="zh-CN" sz="1350" b="1" i="0" u="none" strike="noStrike" cap="none" normalizeH="0" baseline="0" smtClean="0">
              <a:ln>
                <a:noFill/>
              </a:ln>
              <a:solidFill>
                <a:srgbClr val="000000"/>
              </a:solidFill>
              <a:effectLst/>
              <a:latin typeface="Arial" panose="020B0604020202020204" pitchFamily="34" charset="0"/>
              <a:ea typeface="宋体" panose="02010600030101010101" pitchFamily="2" charset="-122"/>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bldLst>
      <p:bldP spid="4" grpId="0"/>
      <p:bldP spid="6" grpId="0" animBg="1"/>
      <p:bldP spid="6" grpId="1" animBg="1"/>
      <p:bldP spid="6" grpId="2" animBg="1"/>
      <p:bldP spid="6" grpId="3" animBg="1"/>
      <p:bldP spid="6" grpId="4" animBg="1"/>
      <p:bldP spid="6" grpId="5" animBg="1"/>
      <p:bldP spid="6" grpId="6" animBg="1"/>
      <p:bldP spid="6" grpId="7" animBg="1"/>
      <p:bldP spid="6" grpId="8" animBg="1"/>
      <p:bldP spid="6" grpId="9" animBg="1"/>
      <p:bldP spid="6" grpId="10" animBg="1"/>
      <p:bldP spid="6" grpId="11" animBg="1"/>
      <p:bldP spid="6" grpId="12" animBg="1"/>
      <p:bldP spid="6" grpId="13" animBg="1"/>
      <p:bldP spid="6" grpId="14" animBg="1"/>
      <p:bldP spid="6" grpId="15" animBg="1"/>
      <p:bldP spid="6" grpId="16" animBg="1"/>
      <p:bldP spid="7" grpId="0" animBg="1"/>
      <p:bldP spid="7" grpId="1" animBg="1"/>
      <p:bldP spid="7" grpId="2" animBg="1"/>
      <p:bldP spid="7" grpId="3" animBg="1"/>
      <p:bldP spid="7" grpId="4" animBg="1"/>
      <p:bldP spid="7" grpId="5" animBg="1"/>
      <p:bldP spid="7" grpId="6" animBg="1"/>
      <p:bldP spid="7" grpId="7" animBg="1"/>
      <p:bldP spid="7" grpId="8" animBg="1"/>
      <p:bldP spid="7" grpId="9" animBg="1"/>
      <p:bldP spid="7" grpId="10" animBg="1"/>
      <p:bldP spid="7" grpId="11" animBg="1"/>
      <p:bldP spid="7" grpId="12" animBg="1"/>
      <p:bldP spid="7" grpId="13" animBg="1"/>
      <p:bldP spid="7" grpId="14" animBg="1"/>
      <p:bldP spid="7" grpId="15" animBg="1"/>
      <p:bldP spid="7" grpId="16"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13691"/>
            <a:ext cx="7668852" cy="667849"/>
          </a:xfrm>
        </p:spPr>
        <p:txBody>
          <a:bodyPr>
            <a:normAutofit/>
          </a:bodyPr>
          <a:lstStyle/>
          <a:p>
            <a:r>
              <a:rPr lang="zh-CN" altLang="en-US" sz="2100"/>
              <a:t>重要行业关键信息系统划分及定级建议</a:t>
            </a:r>
            <a:endParaRPr lang="zh-CN" altLang="en-US" sz="2100" dirty="0"/>
          </a:p>
        </p:txBody>
      </p:sp>
      <p:graphicFrame>
        <p:nvGraphicFramePr>
          <p:cNvPr id="3" name="表格 2"/>
          <p:cNvGraphicFramePr>
            <a:graphicFrameLocks noGrp="1"/>
          </p:cNvGraphicFramePr>
          <p:nvPr/>
        </p:nvGraphicFramePr>
        <p:xfrm>
          <a:off x="629561" y="951570"/>
          <a:ext cx="7884795" cy="3780155"/>
        </p:xfrm>
        <a:graphic>
          <a:graphicData uri="http://schemas.openxmlformats.org/drawingml/2006/table">
            <a:tbl>
              <a:tblPr>
                <a:tableStyleId>{3C2FFA5D-87B4-456A-9821-1D502468CF0F}</a:tableStyleId>
              </a:tblPr>
              <a:tblGrid>
                <a:gridCol w="1079500"/>
                <a:gridCol w="1383030"/>
                <a:gridCol w="2240915"/>
                <a:gridCol w="1402080"/>
                <a:gridCol w="1779270"/>
              </a:tblGrid>
              <a:tr h="385445">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等级</a:t>
                      </a:r>
                      <a:endPar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对象</a:t>
                      </a:r>
                      <a:endPar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侵害客体</a:t>
                      </a:r>
                      <a:endPar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侵害程度</a:t>
                      </a:r>
                      <a:endPar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200" u="none" strike="noStrike" cap="none" normalizeH="0" baseline="0" dirty="0">
                          <a:ln>
                            <a:noFill/>
                          </a:ln>
                          <a:effectLst/>
                          <a:latin typeface="微软雅黑" panose="020B0503020204020204" pitchFamily="34" charset="-122"/>
                          <a:ea typeface="微软雅黑" panose="020B0503020204020204" pitchFamily="34" charset="-122"/>
                        </a:rPr>
                        <a:t>监管强度</a:t>
                      </a:r>
                      <a:endParaRPr kumimoji="1" lang="zh-CN" altLang="en-US" sz="120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r>
              <a:tr h="346710">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第一级</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rowSpan="3">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一般</a:t>
                      </a:r>
                      <a:endPar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系统</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合法权益</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a:ln>
                            <a:noFill/>
                          </a:ln>
                          <a:effectLst/>
                          <a:latin typeface="微软雅黑" panose="020B0503020204020204" pitchFamily="34" charset="-122"/>
                          <a:ea typeface="微软雅黑" panose="020B0503020204020204" pitchFamily="34" charset="-122"/>
                        </a:rPr>
                        <a:t>损害</a:t>
                      </a:r>
                      <a:endParaRPr kumimoji="1" lang="zh-CN" altLang="en-US" sz="105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自主保护</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r>
              <a:tr h="346710">
                <a:tc rowSpan="2">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第二级</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vMerge="1">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合法权益</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a:ln>
                            <a:noFill/>
                          </a:ln>
                          <a:effectLst/>
                          <a:latin typeface="微软雅黑" panose="020B0503020204020204" pitchFamily="34" charset="-122"/>
                          <a:ea typeface="微软雅黑" panose="020B0503020204020204" pitchFamily="34" charset="-122"/>
                        </a:rPr>
                        <a:t>严重损害</a:t>
                      </a:r>
                      <a:endParaRPr kumimoji="1" lang="zh-CN" altLang="en-US" sz="105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rowSpan="2">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a:ln>
                            <a:noFill/>
                          </a:ln>
                          <a:effectLst/>
                          <a:latin typeface="微软雅黑" panose="020B0503020204020204" pitchFamily="34" charset="-122"/>
                          <a:ea typeface="微软雅黑" panose="020B0503020204020204" pitchFamily="34" charset="-122"/>
                        </a:rPr>
                        <a:t>指导</a:t>
                      </a:r>
                      <a:endParaRPr kumimoji="1" lang="zh-CN" altLang="en-US" sz="105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r>
              <a:tr h="436880">
                <a:tc vMerge="1">
                  <a:tcPr/>
                </a:tc>
                <a:tc vMerge="1">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社会秩序和公共利益</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20000"/>
                        </a:spcBef>
                        <a:spcAft>
                          <a:spcPct val="0"/>
                        </a:spcAft>
                        <a:buClr>
                          <a:schemeClr val="tx2"/>
                        </a:buClr>
                        <a:buSzPct val="90000"/>
                        <a:buFont typeface="Symbol" panose="05050102010706020507" pitchFamily="18" charset="2"/>
                        <a:buNone/>
                      </a:pPr>
                      <a:r>
                        <a:rPr kumimoji="1" lang="zh-CN" altLang="en-US" sz="1050" u="none" strike="noStrike" cap="none" normalizeH="0" baseline="0">
                          <a:ln>
                            <a:noFill/>
                          </a:ln>
                          <a:effectLst/>
                          <a:latin typeface="微软雅黑" panose="020B0503020204020204" pitchFamily="34" charset="-122"/>
                          <a:ea typeface="微软雅黑" panose="020B0503020204020204" pitchFamily="34" charset="-122"/>
                        </a:rPr>
                        <a:t>损害</a:t>
                      </a:r>
                      <a:endParaRPr kumimoji="1" lang="zh-CN" altLang="en-US" sz="105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vMerge="1">
                  <a:tcPr/>
                </a:tc>
              </a:tr>
              <a:tr h="436245">
                <a:tc rowSpan="2">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rPr>
                        <a:t>第三级</a:t>
                      </a:r>
                      <a:endParaRPr kumimoji="1" lang="zh-CN" altLang="en-US" sz="1050" b="1" i="0"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rowSpan="4">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rPr>
                        <a:t>重要</a:t>
                      </a:r>
                      <a:endParaRPr kumimoji="1" lang="zh-CN" altLang="en-US" sz="1050"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endParaRPr>
                    </a:p>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rPr>
                        <a:t>系统</a:t>
                      </a:r>
                      <a:endParaRPr kumimoji="1" lang="zh-CN" altLang="en-US" sz="1050" b="1" i="0"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社会秩序和公共利益</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严重损害</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rowSpan="2">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a:ln>
                            <a:noFill/>
                          </a:ln>
                          <a:effectLst/>
                          <a:latin typeface="微软雅黑" panose="020B0503020204020204" pitchFamily="34" charset="-122"/>
                          <a:ea typeface="微软雅黑" panose="020B0503020204020204" pitchFamily="34" charset="-122"/>
                        </a:rPr>
                        <a:t>监督检查</a:t>
                      </a:r>
                      <a:endParaRPr kumimoji="1" lang="zh-CN" altLang="en-US" sz="105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r>
              <a:tr h="346710">
                <a:tc vMerge="1">
                  <a:tcPr/>
                </a:tc>
                <a:tc vMerge="1">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国家安全</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损害</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vMerge="1">
                  <a:tcPr/>
                </a:tc>
              </a:tr>
              <a:tr h="567055">
                <a:tc rowSpan="2">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rPr>
                        <a:t>第四级</a:t>
                      </a:r>
                      <a:endParaRPr kumimoji="1" lang="zh-CN" altLang="en-US" sz="1050" b="1" i="0" u="none" strike="noStrike" cap="none" normalizeH="0" baseline="0" dirty="0">
                        <a:ln>
                          <a:noFill/>
                        </a:ln>
                        <a:solidFill>
                          <a:srgbClr val="FF0000"/>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vMerge="1">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a:ln>
                            <a:noFill/>
                          </a:ln>
                          <a:effectLst/>
                          <a:latin typeface="微软雅黑" panose="020B0503020204020204" pitchFamily="34" charset="-122"/>
                          <a:ea typeface="微软雅黑" panose="020B0503020204020204" pitchFamily="34" charset="-122"/>
                        </a:rPr>
                        <a:t>社会秩序和公共利益</a:t>
                      </a:r>
                      <a:endParaRPr kumimoji="1" lang="zh-CN" altLang="en-US" sz="1050" b="1" i="0" u="none" strike="noStrike" cap="none" normalizeH="0" baseline="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特别严重损害</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rowSpan="2">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强制监督检查</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r>
              <a:tr h="347345">
                <a:tc vMerge="1">
                  <a:tcPr/>
                </a:tc>
                <a:tc vMerge="1">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国家安全</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20000"/>
                        </a:spcBef>
                        <a:spcAft>
                          <a:spcPct val="0"/>
                        </a:spcAft>
                        <a:buClr>
                          <a:schemeClr val="tx2"/>
                        </a:buClr>
                        <a:buSzPct val="90000"/>
                        <a:buFont typeface="Symbol" panose="05050102010706020507" pitchFamily="18" charset="2"/>
                        <a:buNone/>
                        <a:defRPr/>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严重损害</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vMerge="1">
                  <a:tcPr/>
                </a:tc>
              </a:tr>
              <a:tr h="567055">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第五级</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极端重要系统</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国家安全</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特别严重损害</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c>
                  <a:txBody>
                    <a:bodyPr/>
                    <a:lstStyle>
                      <a:lvl1pPr>
                        <a:spcBef>
                          <a:spcPct val="20000"/>
                        </a:spcBef>
                        <a:buClr>
                          <a:schemeClr val="tx2"/>
                        </a:buClr>
                        <a:buSzPct val="90000"/>
                        <a:buFont typeface="Symbol" panose="05050102010706020507" pitchFamily="18" charset="2"/>
                        <a:defRPr kumimoji="1" sz="2800" b="1">
                          <a:solidFill>
                            <a:schemeClr val="tx1"/>
                          </a:solidFill>
                          <a:latin typeface="Times New Roman" panose="02020603050405020304" pitchFamily="18" charset="0"/>
                          <a:ea typeface="楷体_GB2312" panose="02010609030101010101" pitchFamily="49" charset="-122"/>
                        </a:defRPr>
                      </a:lvl1pPr>
                      <a:lvl2pPr>
                        <a:spcBef>
                          <a:spcPct val="20000"/>
                        </a:spcBef>
                        <a:defRPr kumimoji="1" sz="2400" b="1">
                          <a:solidFill>
                            <a:schemeClr val="tx1"/>
                          </a:solidFill>
                          <a:latin typeface="Times New Roman" panose="02020603050405020304" pitchFamily="18" charset="0"/>
                          <a:ea typeface="楷体_GB2312" panose="02010609030101010101" pitchFamily="49" charset="-122"/>
                        </a:defRPr>
                      </a:lvl2pPr>
                      <a:lvl3pPr>
                        <a:spcBef>
                          <a:spcPct val="20000"/>
                        </a:spcBef>
                        <a:defRPr kumimoji="1" sz="2000" b="1">
                          <a:solidFill>
                            <a:schemeClr val="tx1"/>
                          </a:solidFill>
                          <a:latin typeface="Times New Roman" panose="02020603050405020304" pitchFamily="18" charset="0"/>
                          <a:ea typeface="楷体_GB2312" panose="02010609030101010101" pitchFamily="49" charset="-122"/>
                        </a:defRPr>
                      </a:lvl3pPr>
                      <a:lvl4pPr>
                        <a:spcBef>
                          <a:spcPct val="20000"/>
                        </a:spcBef>
                        <a:defRPr kumimoji="1" sz="2000" b="1">
                          <a:solidFill>
                            <a:schemeClr val="tx1"/>
                          </a:solidFill>
                          <a:latin typeface="Times New Roman" panose="02020603050405020304" pitchFamily="18" charset="0"/>
                          <a:ea typeface="楷体_GB2312" panose="02010609030101010101" pitchFamily="49" charset="-122"/>
                        </a:defRPr>
                      </a:lvl4pPr>
                      <a:lvl5pPr>
                        <a:spcBef>
                          <a:spcPct val="20000"/>
                        </a:spcBef>
                        <a:defRPr kumimoji="1" sz="2000" b="1">
                          <a:solidFill>
                            <a:schemeClr val="tx1"/>
                          </a:solidFill>
                          <a:latin typeface="Times New Roman" panose="02020603050405020304" pitchFamily="18" charset="0"/>
                          <a:ea typeface="楷体_GB2312" panose="02010609030101010101" pitchFamily="49" charset="-122"/>
                        </a:defRPr>
                      </a:lvl5pPr>
                      <a:lvl6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6pPr>
                      <a:lvl7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7pPr>
                      <a:lvl8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8pPr>
                      <a:lvl9pPr fontAlgn="base">
                        <a:spcBef>
                          <a:spcPct val="20000"/>
                        </a:spcBef>
                        <a:spcAft>
                          <a:spcPct val="0"/>
                        </a:spcAft>
                        <a:defRPr kumimoji="1" sz="2000" b="1">
                          <a:solidFill>
                            <a:schemeClr val="tx1"/>
                          </a:solidFill>
                          <a:latin typeface="Times New Roman" panose="02020603050405020304" pitchFamily="18" charset="0"/>
                          <a:ea typeface="楷体_GB2312" panose="02010609030101010101" pitchFamily="49" charset="-122"/>
                        </a:defRPr>
                      </a:lvl9pPr>
                    </a:lstStyle>
                    <a:p>
                      <a:pPr marL="0" marR="0" lvl="0" indent="0" algn="ctr" defTabSz="914400" rtl="0" eaLnBrk="1" fontAlgn="base" latinLnBrk="0" hangingPunct="1">
                        <a:lnSpc>
                          <a:spcPct val="100000"/>
                        </a:lnSpc>
                        <a:spcBef>
                          <a:spcPct val="0"/>
                        </a:spcBef>
                        <a:spcAft>
                          <a:spcPct val="0"/>
                        </a:spcAft>
                        <a:buClrTx/>
                        <a:buSzTx/>
                        <a:buFontTx/>
                        <a:buNone/>
                      </a:pPr>
                      <a:r>
                        <a:rPr kumimoji="1" lang="zh-CN" altLang="en-US" sz="1050" u="none" strike="noStrike" cap="none" normalizeH="0" baseline="0" dirty="0">
                          <a:ln>
                            <a:noFill/>
                          </a:ln>
                          <a:effectLst/>
                          <a:latin typeface="微软雅黑" panose="020B0503020204020204" pitchFamily="34" charset="-122"/>
                          <a:ea typeface="微软雅黑" panose="020B0503020204020204" pitchFamily="34" charset="-122"/>
                        </a:rPr>
                        <a:t>专门监督检查</a:t>
                      </a:r>
                      <a:endParaRPr kumimoji="1" lang="zh-CN" altLang="en-US" sz="1050" b="1" i="0" u="none" strike="noStrike" cap="none" normalizeH="0" baseline="0" dirty="0">
                        <a:ln>
                          <a:noFill/>
                        </a:ln>
                        <a:solidFill>
                          <a:schemeClr val="tx1"/>
                        </a:solidFill>
                        <a:effectLst/>
                        <a:latin typeface="微软雅黑" panose="020B0503020204020204" pitchFamily="34" charset="-122"/>
                        <a:ea typeface="微软雅黑" panose="020B0503020204020204" pitchFamily="34" charset="-122"/>
                      </a:endParaRPr>
                    </a:p>
                  </a:txBody>
                  <a:tcPr marL="91437" marR="91437" marT="45730" marB="45730" anchor="ctr" horzOverflow="overflow">
                    <a:solidFill>
                      <a:schemeClr val="bg2"/>
                    </a:solidFill>
                  </a:tcPr>
                </a:tc>
              </a:tr>
            </a:tbl>
          </a:graphicData>
        </a:graphic>
      </p:graphicFrame>
    </p:spTree>
    <p:custDataLst>
      <p:tags r:id="rId1"/>
    </p:custData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7544" y="13691"/>
            <a:ext cx="2231612" cy="667849"/>
          </a:xfrm>
        </p:spPr>
        <p:txBody>
          <a:bodyPr/>
          <a:lstStyle/>
          <a:p>
            <a:r>
              <a:rPr lang="zh-CN" altLang="en-US" dirty="0"/>
              <a:t>测评流程</a:t>
            </a:r>
            <a:endParaRPr lang="zh-CN" altLang="en-US" dirty="0"/>
          </a:p>
        </p:txBody>
      </p:sp>
      <p:grpSp>
        <p:nvGrpSpPr>
          <p:cNvPr id="7" name="组合 6"/>
          <p:cNvGrpSpPr/>
          <p:nvPr/>
        </p:nvGrpSpPr>
        <p:grpSpPr>
          <a:xfrm>
            <a:off x="147896" y="2485040"/>
            <a:ext cx="1699289" cy="607689"/>
            <a:chOff x="1436370" y="1984470"/>
            <a:chExt cx="2636520" cy="1447800"/>
          </a:xfrm>
          <a:solidFill>
            <a:srgbClr val="FF3300"/>
          </a:solidFill>
        </p:grpSpPr>
        <p:sp>
          <p:nvSpPr>
            <p:cNvPr id="8" name="任意多边形 40"/>
            <p:cNvSpPr/>
            <p:nvPr/>
          </p:nvSpPr>
          <p:spPr>
            <a:xfrm>
              <a:off x="1436370"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700" b="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9" name="文本框 43"/>
            <p:cNvSpPr txBox="1"/>
            <p:nvPr/>
          </p:nvSpPr>
          <p:spPr>
            <a:xfrm>
              <a:off x="1709209" y="2269642"/>
              <a:ext cx="2293960" cy="877463"/>
            </a:xfrm>
            <a:prstGeom prst="rect">
              <a:avLst/>
            </a:prstGeom>
            <a:noFill/>
          </p:spPr>
          <p:txBody>
            <a:bodyPr wrap="square" rtlCol="0" anchor="ctr">
              <a:spAutoFit/>
            </a:bodyPr>
            <a:lstStyle/>
            <a:p>
              <a:r>
                <a:rPr lang="zh-CN" altLang="en-US" b="0" dirty="0">
                  <a:solidFill>
                    <a:schemeClr val="bg1"/>
                  </a:solidFill>
                  <a:latin typeface="微软雅黑" panose="020B0503020204020204" pitchFamily="34" charset="-122"/>
                  <a:ea typeface="微软雅黑" panose="020B0503020204020204" pitchFamily="34" charset="-122"/>
                </a:rPr>
                <a:t>   资产调研</a:t>
              </a:r>
              <a:endParaRPr lang="zh-CN" altLang="en-US" b="0" dirty="0">
                <a:solidFill>
                  <a:schemeClr val="bg1"/>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2988460" y="2485040"/>
            <a:ext cx="1699289" cy="607689"/>
            <a:chOff x="5897092" y="1984470"/>
            <a:chExt cx="2636520" cy="1447800"/>
          </a:xfrm>
          <a:solidFill>
            <a:srgbClr val="FF0000"/>
          </a:solidFill>
        </p:grpSpPr>
        <p:sp>
          <p:nvSpPr>
            <p:cNvPr id="14" name="任意多边形 46"/>
            <p:cNvSpPr/>
            <p:nvPr/>
          </p:nvSpPr>
          <p:spPr>
            <a:xfrm>
              <a:off x="5897092"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700" b="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15" name="文本框 49"/>
            <p:cNvSpPr txBox="1"/>
            <p:nvPr/>
          </p:nvSpPr>
          <p:spPr>
            <a:xfrm>
              <a:off x="6227710" y="2269645"/>
              <a:ext cx="2205654" cy="877463"/>
            </a:xfrm>
            <a:prstGeom prst="rect">
              <a:avLst/>
            </a:prstGeom>
            <a:noFill/>
          </p:spPr>
          <p:txBody>
            <a:bodyPr wrap="square" rtlCol="0" anchor="ctr">
              <a:spAutoFit/>
            </a:bodyPr>
            <a:lstStyle/>
            <a:p>
              <a:r>
                <a:rPr lang="zh-CN" altLang="en-US" b="0"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现场评估</a:t>
              </a:r>
              <a:endParaRPr lang="zh-CN" altLang="en-US" b="0" dirty="0">
                <a:solidFill>
                  <a:schemeClr val="bg1"/>
                </a:solidFill>
                <a:latin typeface="微软雅黑" panose="020B0503020204020204" pitchFamily="34" charset="-122"/>
                <a:ea typeface="微软雅黑" panose="020B0503020204020204" pitchFamily="34" charset="-122"/>
              </a:endParaRPr>
            </a:p>
          </p:txBody>
        </p:sp>
      </p:grpSp>
      <p:sp>
        <p:nvSpPr>
          <p:cNvPr id="16" name="矩形 47"/>
          <p:cNvSpPr>
            <a:spLocks noChangeArrowheads="1"/>
          </p:cNvSpPr>
          <p:nvPr/>
        </p:nvSpPr>
        <p:spPr bwMode="auto">
          <a:xfrm>
            <a:off x="68701" y="1253883"/>
            <a:ext cx="1988592" cy="1164590"/>
          </a:xfrm>
          <a:prstGeom prst="rect">
            <a:avLst/>
          </a:prstGeom>
          <a:noFill/>
          <a:ln w="9525">
            <a:solidFill>
              <a:srgbClr val="0070C0"/>
            </a:solidFill>
            <a:prstDash val="dash"/>
            <a:miter lim="800000"/>
          </a:ln>
          <a:extLst>
            <a:ext uri="{909E8E84-426E-40DD-AFC4-6F175D3DCCD1}">
              <a14:hiddenFill xmlns:a14="http://schemas.microsoft.com/office/drawing/2010/main">
                <a:solidFill>
                  <a:srgbClr val="FFFFFF"/>
                </a:solidFill>
              </a14:hiddenFill>
            </a:ext>
          </a:extLst>
        </p:spPr>
        <p:txBody>
          <a:bodyPr wrap="square" lIns="58321" tIns="29160" rIns="58321" bIns="2916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nSpc>
                <a:spcPct val="120000"/>
              </a:lnSpc>
              <a:spcBef>
                <a:spcPct val="0"/>
              </a:spcBef>
              <a:buNone/>
            </a:pPr>
            <a:r>
              <a:rPr lang="zh-CN" altLang="en-US" sz="1500" b="0" dirty="0">
                <a:solidFill>
                  <a:schemeClr val="accent1">
                    <a:lumMod val="50000"/>
                  </a:schemeClr>
                </a:solidFill>
                <a:sym typeface="微软雅黑" panose="020B0503020204020204" pitchFamily="34" charset="-122"/>
              </a:rPr>
              <a:t>对测评对象的网络架构、系统构成、主要业务、管理制度进行前期调研。</a:t>
            </a:r>
            <a:endParaRPr lang="zh-CN" altLang="en-US" sz="1500" b="0" dirty="0">
              <a:solidFill>
                <a:schemeClr val="accent1">
                  <a:lumMod val="50000"/>
                </a:schemeClr>
              </a:solidFill>
              <a:sym typeface="微软雅黑" panose="020B0503020204020204" pitchFamily="34" charset="-122"/>
            </a:endParaRPr>
          </a:p>
        </p:txBody>
      </p:sp>
      <p:grpSp>
        <p:nvGrpSpPr>
          <p:cNvPr id="24" name="组合 23"/>
          <p:cNvGrpSpPr/>
          <p:nvPr/>
        </p:nvGrpSpPr>
        <p:grpSpPr>
          <a:xfrm>
            <a:off x="1569252" y="2476831"/>
            <a:ext cx="1699289" cy="607689"/>
            <a:chOff x="3666731" y="1984470"/>
            <a:chExt cx="2636520" cy="1447800"/>
          </a:xfrm>
          <a:solidFill>
            <a:srgbClr val="FFC000"/>
          </a:solidFill>
        </p:grpSpPr>
        <p:sp>
          <p:nvSpPr>
            <p:cNvPr id="25" name="任意多边形 28"/>
            <p:cNvSpPr/>
            <p:nvPr/>
          </p:nvSpPr>
          <p:spPr>
            <a:xfrm>
              <a:off x="3666731"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700" b="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26" name="文本框 35"/>
            <p:cNvSpPr txBox="1"/>
            <p:nvPr/>
          </p:nvSpPr>
          <p:spPr>
            <a:xfrm>
              <a:off x="3971727" y="2269643"/>
              <a:ext cx="2230360" cy="877463"/>
            </a:xfrm>
            <a:prstGeom prst="rect">
              <a:avLst/>
            </a:prstGeom>
            <a:noFill/>
          </p:spPr>
          <p:txBody>
            <a:bodyPr wrap="square" rtlCol="0" anchor="ctr">
              <a:spAutoFit/>
            </a:bodyPr>
            <a:lstStyle/>
            <a:p>
              <a:r>
                <a:rPr lang="zh-CN" altLang="en-US" b="0" dirty="0">
                  <a:solidFill>
                    <a:schemeClr val="bg1"/>
                  </a:solidFill>
                  <a:latin typeface="微软雅黑" panose="020B0503020204020204" pitchFamily="34" charset="-122"/>
                  <a:ea typeface="微软雅黑" panose="020B0503020204020204" pitchFamily="34" charset="-122"/>
                </a:rPr>
                <a:t>   启动会议</a:t>
              </a:r>
              <a:endParaRPr lang="zh-CN" altLang="en-US" b="0" dirty="0">
                <a:solidFill>
                  <a:schemeClr val="bg1"/>
                </a:solidFill>
                <a:latin typeface="微软雅黑" panose="020B0503020204020204" pitchFamily="34" charset="-122"/>
                <a:ea typeface="微软雅黑" panose="020B0503020204020204" pitchFamily="34" charset="-122"/>
              </a:endParaRPr>
            </a:p>
          </p:txBody>
        </p:sp>
      </p:grpSp>
      <p:sp>
        <p:nvSpPr>
          <p:cNvPr id="32" name="文本框 49"/>
          <p:cNvSpPr txBox="1"/>
          <p:nvPr/>
        </p:nvSpPr>
        <p:spPr>
          <a:xfrm>
            <a:off x="7692671" y="2541956"/>
            <a:ext cx="1421588" cy="368300"/>
          </a:xfrm>
          <a:prstGeom prst="rect">
            <a:avLst/>
          </a:prstGeom>
          <a:noFill/>
        </p:spPr>
        <p:txBody>
          <a:bodyPr wrap="square" rtlCol="0" anchor="ctr">
            <a:spAutoFit/>
          </a:bodyPr>
          <a:lstStyle/>
          <a:p>
            <a:r>
              <a:rPr lang="zh-CN" altLang="en-US" b="0"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报告交付</a:t>
            </a:r>
            <a:endParaRPr lang="zh-CN" altLang="en-US" b="0" dirty="0">
              <a:solidFill>
                <a:schemeClr val="bg1"/>
              </a:solidFill>
              <a:latin typeface="微软雅黑" panose="020B0503020204020204" pitchFamily="34" charset="-122"/>
              <a:ea typeface="微软雅黑" panose="020B0503020204020204" pitchFamily="34" charset="-122"/>
            </a:endParaRPr>
          </a:p>
        </p:txBody>
      </p:sp>
      <p:grpSp>
        <p:nvGrpSpPr>
          <p:cNvPr id="38" name="组合 37"/>
          <p:cNvGrpSpPr/>
          <p:nvPr/>
        </p:nvGrpSpPr>
        <p:grpSpPr>
          <a:xfrm>
            <a:off x="4409816" y="2476831"/>
            <a:ext cx="1699289" cy="607689"/>
            <a:chOff x="1436370" y="1984470"/>
            <a:chExt cx="2636520" cy="1447800"/>
          </a:xfrm>
          <a:solidFill>
            <a:srgbClr val="FF3300"/>
          </a:solidFill>
        </p:grpSpPr>
        <p:sp>
          <p:nvSpPr>
            <p:cNvPr id="39" name="任意多边形 40"/>
            <p:cNvSpPr/>
            <p:nvPr/>
          </p:nvSpPr>
          <p:spPr>
            <a:xfrm>
              <a:off x="1436370"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700" b="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40" name="文本框 43"/>
            <p:cNvSpPr txBox="1"/>
            <p:nvPr/>
          </p:nvSpPr>
          <p:spPr>
            <a:xfrm>
              <a:off x="1709209" y="2269642"/>
              <a:ext cx="2293960" cy="877463"/>
            </a:xfrm>
            <a:prstGeom prst="rect">
              <a:avLst/>
            </a:prstGeom>
            <a:noFill/>
          </p:spPr>
          <p:txBody>
            <a:bodyPr wrap="square" rtlCol="0" anchor="ctr">
              <a:spAutoFit/>
            </a:bodyPr>
            <a:lstStyle/>
            <a:p>
              <a:r>
                <a:rPr lang="zh-CN" altLang="en-US" b="0" dirty="0">
                  <a:solidFill>
                    <a:schemeClr val="bg1"/>
                  </a:solidFill>
                  <a:latin typeface="微软雅黑" panose="020B0503020204020204" pitchFamily="34" charset="-122"/>
                  <a:ea typeface="微软雅黑" panose="020B0503020204020204" pitchFamily="34" charset="-122"/>
                </a:rPr>
                <a:t>   末次会议</a:t>
              </a:r>
              <a:endParaRPr lang="zh-CN" altLang="en-US" b="0" dirty="0">
                <a:solidFill>
                  <a:schemeClr val="bg1"/>
                </a:solidFill>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7250381" y="2476831"/>
            <a:ext cx="1699289" cy="607689"/>
            <a:chOff x="5897092" y="1984470"/>
            <a:chExt cx="2636520" cy="1447800"/>
          </a:xfrm>
          <a:solidFill>
            <a:srgbClr val="FF0000"/>
          </a:solidFill>
        </p:grpSpPr>
        <p:sp>
          <p:nvSpPr>
            <p:cNvPr id="42" name="任意多边形 46"/>
            <p:cNvSpPr/>
            <p:nvPr/>
          </p:nvSpPr>
          <p:spPr>
            <a:xfrm>
              <a:off x="5897092"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700" b="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43" name="文本框 49"/>
            <p:cNvSpPr txBox="1"/>
            <p:nvPr/>
          </p:nvSpPr>
          <p:spPr>
            <a:xfrm>
              <a:off x="6227710" y="2269645"/>
              <a:ext cx="2205654" cy="877463"/>
            </a:xfrm>
            <a:prstGeom prst="rect">
              <a:avLst/>
            </a:prstGeom>
            <a:noFill/>
          </p:spPr>
          <p:txBody>
            <a:bodyPr wrap="square" rtlCol="0" anchor="ctr">
              <a:spAutoFit/>
            </a:bodyPr>
            <a:lstStyle/>
            <a:p>
              <a:r>
                <a:rPr lang="zh-CN" altLang="en-US" b="0"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报告交付</a:t>
              </a:r>
              <a:endParaRPr lang="zh-CN" altLang="en-US" b="0" dirty="0">
                <a:solidFill>
                  <a:schemeClr val="bg1"/>
                </a:solidFill>
                <a:latin typeface="微软雅黑" panose="020B0503020204020204" pitchFamily="34" charset="-122"/>
                <a:ea typeface="微软雅黑" panose="020B0503020204020204" pitchFamily="34" charset="-122"/>
              </a:endParaRPr>
            </a:p>
          </p:txBody>
        </p:sp>
      </p:grpSp>
      <p:grpSp>
        <p:nvGrpSpPr>
          <p:cNvPr id="44" name="组合 43"/>
          <p:cNvGrpSpPr/>
          <p:nvPr/>
        </p:nvGrpSpPr>
        <p:grpSpPr>
          <a:xfrm>
            <a:off x="5831173" y="2468621"/>
            <a:ext cx="1699289" cy="607689"/>
            <a:chOff x="3666731" y="1984470"/>
            <a:chExt cx="2636520" cy="1447800"/>
          </a:xfrm>
          <a:solidFill>
            <a:srgbClr val="FFC000"/>
          </a:solidFill>
        </p:grpSpPr>
        <p:sp>
          <p:nvSpPr>
            <p:cNvPr id="45" name="任意多边形 28"/>
            <p:cNvSpPr/>
            <p:nvPr/>
          </p:nvSpPr>
          <p:spPr>
            <a:xfrm>
              <a:off x="3666731"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2700" b="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46" name="文本框 35"/>
            <p:cNvSpPr txBox="1"/>
            <p:nvPr/>
          </p:nvSpPr>
          <p:spPr>
            <a:xfrm>
              <a:off x="3971727" y="2269643"/>
              <a:ext cx="2230360" cy="877463"/>
            </a:xfrm>
            <a:prstGeom prst="rect">
              <a:avLst/>
            </a:prstGeom>
            <a:noFill/>
          </p:spPr>
          <p:txBody>
            <a:bodyPr wrap="square" rtlCol="0" anchor="ctr">
              <a:spAutoFit/>
            </a:bodyPr>
            <a:lstStyle/>
            <a:p>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 整改加固</a:t>
              </a:r>
              <a:endParaRPr lang="zh-CN" altLang="en-US" b="0" dirty="0">
                <a:solidFill>
                  <a:schemeClr val="bg1"/>
                </a:solidFill>
                <a:latin typeface="微软雅黑" panose="020B0503020204020204" pitchFamily="34" charset="-122"/>
                <a:ea typeface="微软雅黑" panose="020B0503020204020204" pitchFamily="34" charset="-122"/>
              </a:endParaRPr>
            </a:p>
          </p:txBody>
        </p:sp>
      </p:grpSp>
      <p:sp>
        <p:nvSpPr>
          <p:cNvPr id="47" name="矩形 47"/>
          <p:cNvSpPr>
            <a:spLocks noChangeArrowheads="1"/>
          </p:cNvSpPr>
          <p:nvPr/>
        </p:nvSpPr>
        <p:spPr bwMode="auto">
          <a:xfrm>
            <a:off x="2699156" y="1237520"/>
            <a:ext cx="1988592" cy="1164590"/>
          </a:xfrm>
          <a:prstGeom prst="rect">
            <a:avLst/>
          </a:prstGeom>
          <a:noFill/>
          <a:ln w="9525">
            <a:solidFill>
              <a:srgbClr val="0070C0"/>
            </a:solidFill>
            <a:prstDash val="dash"/>
            <a:miter lim="800000"/>
          </a:ln>
          <a:extLst>
            <a:ext uri="{909E8E84-426E-40DD-AFC4-6F175D3DCCD1}">
              <a14:hiddenFill xmlns:a14="http://schemas.microsoft.com/office/drawing/2010/main">
                <a:solidFill>
                  <a:srgbClr val="FFFFFF"/>
                </a:solidFill>
              </a14:hiddenFill>
            </a:ext>
          </a:extLst>
        </p:spPr>
        <p:txBody>
          <a:bodyPr wrap="square" lIns="58321" tIns="29160" rIns="58321" bIns="2916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nSpc>
                <a:spcPct val="120000"/>
              </a:lnSpc>
              <a:spcBef>
                <a:spcPct val="0"/>
              </a:spcBef>
              <a:buNone/>
            </a:pPr>
            <a:r>
              <a:rPr lang="zh-CN" altLang="en-US" sz="1500" b="0" dirty="0">
                <a:solidFill>
                  <a:schemeClr val="accent1">
                    <a:lumMod val="50000"/>
                  </a:schemeClr>
                </a:solidFill>
                <a:sym typeface="微软雅黑" panose="020B0503020204020204" pitchFamily="34" charset="-122"/>
              </a:rPr>
              <a:t>对管理制度及措施、人员组织、网络架构、系统配置、安全漏洞进行全面评估。</a:t>
            </a:r>
            <a:endParaRPr lang="zh-CN" altLang="en-US" sz="1500" b="0" dirty="0">
              <a:solidFill>
                <a:schemeClr val="accent1">
                  <a:lumMod val="50000"/>
                </a:schemeClr>
              </a:solidFill>
              <a:sym typeface="微软雅黑" panose="020B0503020204020204" pitchFamily="34" charset="-122"/>
            </a:endParaRPr>
          </a:p>
        </p:txBody>
      </p:sp>
      <p:sp>
        <p:nvSpPr>
          <p:cNvPr id="48" name="矩形 47"/>
          <p:cNvSpPr>
            <a:spLocks noChangeArrowheads="1"/>
          </p:cNvSpPr>
          <p:nvPr/>
        </p:nvSpPr>
        <p:spPr bwMode="auto">
          <a:xfrm>
            <a:off x="5686521" y="1244582"/>
            <a:ext cx="1988592" cy="1164590"/>
          </a:xfrm>
          <a:prstGeom prst="rect">
            <a:avLst/>
          </a:prstGeom>
          <a:noFill/>
          <a:ln w="9525">
            <a:solidFill>
              <a:srgbClr val="0070C0"/>
            </a:solidFill>
            <a:prstDash val="dash"/>
            <a:miter lim="800000"/>
          </a:ln>
          <a:extLst>
            <a:ext uri="{909E8E84-426E-40DD-AFC4-6F175D3DCCD1}">
              <a14:hiddenFill xmlns:a14="http://schemas.microsoft.com/office/drawing/2010/main">
                <a:solidFill>
                  <a:srgbClr val="FFFFFF"/>
                </a:solidFill>
              </a14:hiddenFill>
            </a:ext>
          </a:extLst>
        </p:spPr>
        <p:txBody>
          <a:bodyPr wrap="square" lIns="58321" tIns="29160" rIns="58321" bIns="2916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nSpc>
                <a:spcPct val="120000"/>
              </a:lnSpc>
              <a:spcBef>
                <a:spcPct val="0"/>
              </a:spcBef>
              <a:buNone/>
            </a:pPr>
            <a:r>
              <a:rPr lang="zh-CN" altLang="en-US" sz="1500" b="0" dirty="0">
                <a:solidFill>
                  <a:schemeClr val="accent1">
                    <a:lumMod val="50000"/>
                  </a:schemeClr>
                </a:solidFill>
                <a:sym typeface="微软雅黑" panose="020B0503020204020204" pitchFamily="34" charset="-122"/>
              </a:rPr>
              <a:t>提供整改加固建议，协助对信息系统整改加固的有效性进行判断。</a:t>
            </a:r>
            <a:endParaRPr lang="zh-CN" altLang="en-US" sz="1500" b="0" dirty="0">
              <a:solidFill>
                <a:schemeClr val="accent1">
                  <a:lumMod val="50000"/>
                </a:schemeClr>
              </a:solidFill>
              <a:sym typeface="微软雅黑" panose="020B0503020204020204" pitchFamily="34" charset="-122"/>
            </a:endParaRPr>
          </a:p>
        </p:txBody>
      </p:sp>
      <p:sp>
        <p:nvSpPr>
          <p:cNvPr id="49" name="矩形 47"/>
          <p:cNvSpPr>
            <a:spLocks noChangeArrowheads="1"/>
          </p:cNvSpPr>
          <p:nvPr/>
        </p:nvSpPr>
        <p:spPr bwMode="auto">
          <a:xfrm>
            <a:off x="1424600" y="3148790"/>
            <a:ext cx="1988592" cy="887730"/>
          </a:xfrm>
          <a:prstGeom prst="rect">
            <a:avLst/>
          </a:prstGeom>
          <a:noFill/>
          <a:ln w="9525">
            <a:solidFill>
              <a:srgbClr val="0070C0"/>
            </a:solidFill>
            <a:prstDash val="dash"/>
            <a:miter lim="800000"/>
          </a:ln>
          <a:extLst>
            <a:ext uri="{909E8E84-426E-40DD-AFC4-6F175D3DCCD1}">
              <a14:hiddenFill xmlns:a14="http://schemas.microsoft.com/office/drawing/2010/main">
                <a:solidFill>
                  <a:srgbClr val="FFFFFF"/>
                </a:solidFill>
              </a14:hiddenFill>
            </a:ext>
          </a:extLst>
        </p:spPr>
        <p:txBody>
          <a:bodyPr wrap="square" lIns="58321" tIns="29160" rIns="58321" bIns="2916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nSpc>
                <a:spcPct val="120000"/>
              </a:lnSpc>
              <a:spcBef>
                <a:spcPct val="0"/>
              </a:spcBef>
              <a:buNone/>
            </a:pPr>
            <a:r>
              <a:rPr lang="zh-CN" altLang="en-US" sz="1500" b="0" dirty="0">
                <a:solidFill>
                  <a:schemeClr val="accent1">
                    <a:lumMod val="75000"/>
                  </a:schemeClr>
                </a:solidFill>
                <a:sym typeface="微软雅黑" panose="020B0503020204020204" pitchFamily="34" charset="-122"/>
              </a:rPr>
              <a:t>召开现场测评启动会议，为现场评估工作的顺利展开提供帮助。</a:t>
            </a:r>
            <a:endParaRPr lang="zh-CN" altLang="en-US" sz="1500" b="0" dirty="0">
              <a:solidFill>
                <a:schemeClr val="accent1">
                  <a:lumMod val="75000"/>
                </a:schemeClr>
              </a:solidFill>
              <a:sym typeface="微软雅黑" panose="020B0503020204020204" pitchFamily="34" charset="-122"/>
            </a:endParaRPr>
          </a:p>
        </p:txBody>
      </p:sp>
      <p:sp>
        <p:nvSpPr>
          <p:cNvPr id="50" name="矩形 47"/>
          <p:cNvSpPr>
            <a:spLocks noChangeArrowheads="1"/>
          </p:cNvSpPr>
          <p:nvPr/>
        </p:nvSpPr>
        <p:spPr bwMode="auto">
          <a:xfrm>
            <a:off x="4265164" y="3126500"/>
            <a:ext cx="1988592" cy="887730"/>
          </a:xfrm>
          <a:prstGeom prst="rect">
            <a:avLst/>
          </a:prstGeom>
          <a:noFill/>
          <a:ln w="9525">
            <a:solidFill>
              <a:srgbClr val="0070C0"/>
            </a:solidFill>
            <a:prstDash val="dash"/>
            <a:miter lim="800000"/>
          </a:ln>
          <a:extLst>
            <a:ext uri="{909E8E84-426E-40DD-AFC4-6F175D3DCCD1}">
              <a14:hiddenFill xmlns:a14="http://schemas.microsoft.com/office/drawing/2010/main">
                <a:solidFill>
                  <a:srgbClr val="FFFFFF"/>
                </a:solidFill>
              </a14:hiddenFill>
            </a:ext>
          </a:extLst>
        </p:spPr>
        <p:txBody>
          <a:bodyPr wrap="square" lIns="58321" tIns="29160" rIns="58321" bIns="2916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nSpc>
                <a:spcPct val="120000"/>
              </a:lnSpc>
              <a:spcBef>
                <a:spcPct val="0"/>
              </a:spcBef>
              <a:buNone/>
            </a:pPr>
            <a:r>
              <a:rPr lang="zh-CN" altLang="en-US" sz="1500" dirty="0">
                <a:solidFill>
                  <a:schemeClr val="accent1">
                    <a:lumMod val="75000"/>
                  </a:schemeClr>
                </a:solidFill>
                <a:sym typeface="微软雅黑" panose="020B0503020204020204" pitchFamily="34" charset="-122"/>
              </a:rPr>
              <a:t>召开现场测评末次会议，总结现场测评发现的问题。</a:t>
            </a:r>
            <a:endParaRPr lang="zh-CN" altLang="en-US" sz="1500" b="0" dirty="0">
              <a:solidFill>
                <a:schemeClr val="accent1">
                  <a:lumMod val="75000"/>
                </a:schemeClr>
              </a:solidFill>
              <a:sym typeface="微软雅黑" panose="020B0503020204020204" pitchFamily="34" charset="-122"/>
            </a:endParaRPr>
          </a:p>
        </p:txBody>
      </p:sp>
      <p:sp>
        <p:nvSpPr>
          <p:cNvPr id="51" name="矩形 47"/>
          <p:cNvSpPr>
            <a:spLocks noChangeArrowheads="1"/>
          </p:cNvSpPr>
          <p:nvPr/>
        </p:nvSpPr>
        <p:spPr bwMode="auto">
          <a:xfrm>
            <a:off x="7015557" y="3107827"/>
            <a:ext cx="1988592" cy="887730"/>
          </a:xfrm>
          <a:prstGeom prst="rect">
            <a:avLst/>
          </a:prstGeom>
          <a:noFill/>
          <a:ln w="9525">
            <a:solidFill>
              <a:srgbClr val="0070C0"/>
            </a:solidFill>
            <a:prstDash val="dash"/>
            <a:miter lim="800000"/>
          </a:ln>
          <a:extLst>
            <a:ext uri="{909E8E84-426E-40DD-AFC4-6F175D3DCCD1}">
              <a14:hiddenFill xmlns:a14="http://schemas.microsoft.com/office/drawing/2010/main">
                <a:solidFill>
                  <a:srgbClr val="FFFFFF"/>
                </a:solidFill>
              </a14:hiddenFill>
            </a:ext>
          </a:extLst>
        </p:spPr>
        <p:txBody>
          <a:bodyPr wrap="square" lIns="58321" tIns="29160" rIns="58321" bIns="2916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nSpc>
                <a:spcPct val="120000"/>
              </a:lnSpc>
              <a:spcBef>
                <a:spcPct val="0"/>
              </a:spcBef>
              <a:buNone/>
            </a:pPr>
            <a:r>
              <a:rPr lang="zh-CN" altLang="en-US" sz="1500" dirty="0">
                <a:solidFill>
                  <a:schemeClr val="accent1">
                    <a:lumMod val="75000"/>
                  </a:schemeClr>
                </a:solidFill>
                <a:sym typeface="微软雅黑" panose="020B0503020204020204" pitchFamily="34" charset="-122"/>
              </a:rPr>
              <a:t>交付</a:t>
            </a:r>
            <a:r>
              <a:rPr lang="zh-CN" altLang="en-US" sz="1500" b="0" dirty="0">
                <a:solidFill>
                  <a:schemeClr val="accent1">
                    <a:lumMod val="75000"/>
                  </a:schemeClr>
                </a:solidFill>
                <a:sym typeface="微软雅黑" panose="020B0503020204020204" pitchFamily="34" charset="-122"/>
              </a:rPr>
              <a:t>正式的等级保护测评报告，测评工作宣告结束。</a:t>
            </a:r>
            <a:endParaRPr lang="zh-CN" altLang="en-US" sz="1500" b="0" dirty="0">
              <a:solidFill>
                <a:schemeClr val="accent1">
                  <a:lumMod val="75000"/>
                </a:schemeClr>
              </a:solidFill>
              <a:sym typeface="微软雅黑" panose="020B0503020204020204" pitchFamily="34" charset="-122"/>
            </a:endParaRPr>
          </a:p>
        </p:txBody>
      </p:sp>
      <p:sp>
        <p:nvSpPr>
          <p:cNvPr id="28" name="文本框 3"/>
          <p:cNvSpPr txBox="1"/>
          <p:nvPr/>
        </p:nvSpPr>
        <p:spPr>
          <a:xfrm>
            <a:off x="7164288" y="836589"/>
            <a:ext cx="1397867" cy="299085"/>
          </a:xfrm>
          <a:prstGeom prst="rect">
            <a:avLst/>
          </a:prstGeom>
          <a:noFill/>
        </p:spPr>
        <p:txBody>
          <a:bodyPr wrap="square" rtlCol="0">
            <a:spAutoFit/>
          </a:bodyPr>
          <a:lstStyle/>
          <a:p>
            <a:r>
              <a:rPr lang="zh-CN" altLang="en-US" sz="1350" b="1" dirty="0">
                <a:solidFill>
                  <a:srgbClr val="FF0000"/>
                </a:solidFill>
              </a:rPr>
              <a:t>工期：</a:t>
            </a:r>
            <a:r>
              <a:rPr lang="en-US" altLang="zh-CN" sz="1350" b="1" dirty="0">
                <a:solidFill>
                  <a:srgbClr val="FF0000"/>
                </a:solidFill>
              </a:rPr>
              <a:t>30-60</a:t>
            </a:r>
            <a:r>
              <a:rPr lang="zh-CN" altLang="en-US" sz="1350" b="1" dirty="0">
                <a:solidFill>
                  <a:srgbClr val="FF0000"/>
                </a:solidFill>
              </a:rPr>
              <a:t>天</a:t>
            </a:r>
            <a:endParaRPr lang="zh-CN" altLang="en-US" sz="1350" b="1" dirty="0">
              <a:solidFill>
                <a:srgbClr val="FF0000"/>
              </a:solidFill>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descr="备案"/>
          <p:cNvPicPr>
            <a:picLocks noChangeAspect="1"/>
          </p:cNvPicPr>
          <p:nvPr/>
        </p:nvPicPr>
        <p:blipFill>
          <a:blip r:embed="rId1"/>
          <a:stretch>
            <a:fillRect/>
          </a:stretch>
        </p:blipFill>
        <p:spPr>
          <a:xfrm>
            <a:off x="5053013" y="2262188"/>
            <a:ext cx="4071938" cy="2875598"/>
          </a:xfrm>
          <a:prstGeom prst="rect">
            <a:avLst/>
          </a:prstGeom>
        </p:spPr>
      </p:pic>
      <p:sp>
        <p:nvSpPr>
          <p:cNvPr id="2" name="标题 1"/>
          <p:cNvSpPr>
            <a:spLocks noGrp="1"/>
          </p:cNvSpPr>
          <p:nvPr>
            <p:ph type="title"/>
          </p:nvPr>
        </p:nvSpPr>
        <p:spPr>
          <a:xfrm>
            <a:off x="467544" y="13691"/>
            <a:ext cx="7886700" cy="721855"/>
          </a:xfrm>
        </p:spPr>
        <p:txBody>
          <a:bodyPr/>
          <a:lstStyle/>
          <a:p>
            <a:r>
              <a:rPr lang="zh-CN" altLang="en-US" dirty="0"/>
              <a:t>交付成果</a:t>
            </a:r>
            <a:endParaRPr lang="zh-CN" altLang="en-US" dirty="0"/>
          </a:p>
        </p:txBody>
      </p:sp>
      <p:sp>
        <p:nvSpPr>
          <p:cNvPr id="3" name="内容占位符 2"/>
          <p:cNvSpPr>
            <a:spLocks noGrp="1"/>
          </p:cNvSpPr>
          <p:nvPr>
            <p:ph idx="1"/>
          </p:nvPr>
        </p:nvSpPr>
        <p:spPr>
          <a:xfrm>
            <a:off x="848201" y="1454944"/>
            <a:ext cx="6427470" cy="1205389"/>
          </a:xfrm>
          <a:ln>
            <a:solidFill>
              <a:schemeClr val="accent1"/>
            </a:solidFill>
          </a:ln>
        </p:spPr>
        <p:txBody>
          <a:bodyPr>
            <a:normAutofit lnSpcReduction="10000"/>
          </a:bodyPr>
          <a:lstStyle/>
          <a:p>
            <a:r>
              <a:rPr lang="zh-CN" altLang="zh-CN" dirty="0"/>
              <a:t>《</a:t>
            </a:r>
            <a:r>
              <a:rPr lang="en-US" altLang="zh-CN" dirty="0"/>
              <a:t>XX</a:t>
            </a:r>
            <a:r>
              <a:rPr lang="zh-CN" altLang="zh-CN" dirty="0"/>
              <a:t>信息系统信息安全等级保护测评报告》</a:t>
            </a:r>
            <a:r>
              <a:rPr lang="zh-CN" altLang="en-US" dirty="0"/>
              <a:t>共</a:t>
            </a:r>
            <a:r>
              <a:rPr lang="en-US" altLang="zh-CN" dirty="0"/>
              <a:t>3</a:t>
            </a:r>
            <a:r>
              <a:rPr lang="zh-CN" altLang="en-US" dirty="0"/>
              <a:t>份</a:t>
            </a:r>
            <a:endParaRPr lang="en-US" altLang="zh-CN" dirty="0"/>
          </a:p>
          <a:p>
            <a:pPr marL="0" indent="0">
              <a:buNone/>
            </a:pPr>
            <a:r>
              <a:rPr lang="zh-CN" altLang="en-US" dirty="0"/>
              <a:t>（用户单位、测评机构、公安部门）</a:t>
            </a:r>
            <a:endParaRPr lang="en-US" altLang="zh-CN" dirty="0"/>
          </a:p>
          <a:p>
            <a:r>
              <a:rPr lang="en-US" altLang="zh-CN" dirty="0"/>
              <a:t>《XX</a:t>
            </a:r>
            <a:r>
              <a:rPr lang="zh-CN" altLang="en-US" dirty="0"/>
              <a:t>单位</a:t>
            </a:r>
            <a:r>
              <a:rPr lang="zh-CN" altLang="zh-CN" dirty="0"/>
              <a:t>信息系统信息安全等级保护建设整改方案》</a:t>
            </a:r>
            <a:endParaRPr lang="en-US" altLang="zh-CN" dirty="0"/>
          </a:p>
        </p:txBody>
      </p:sp>
      <p:grpSp>
        <p:nvGrpSpPr>
          <p:cNvPr id="4" name="组合 109"/>
          <p:cNvGrpSpPr/>
          <p:nvPr/>
        </p:nvGrpSpPr>
        <p:grpSpPr bwMode="auto">
          <a:xfrm>
            <a:off x="642082" y="969405"/>
            <a:ext cx="294085" cy="363141"/>
            <a:chOff x="7300913" y="3284538"/>
            <a:chExt cx="423863" cy="523875"/>
          </a:xfrm>
          <a:solidFill>
            <a:schemeClr val="accent2"/>
          </a:solidFill>
        </p:grpSpPr>
        <p:sp>
          <p:nvSpPr>
            <p:cNvPr id="5" name="Rectangle 94"/>
            <p:cNvSpPr>
              <a:spLocks noChangeArrowheads="1"/>
            </p:cNvSpPr>
            <p:nvPr/>
          </p:nvSpPr>
          <p:spPr bwMode="auto">
            <a:xfrm>
              <a:off x="7597776" y="3284538"/>
              <a:ext cx="85725" cy="255588"/>
            </a:xfrm>
            <a:prstGeom prst="rect">
              <a:avLst/>
            </a:prstGeom>
            <a:grpFill/>
            <a:ln>
              <a:noFill/>
            </a:ln>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fontAlgn="auto" hangingPunct="1">
                <a:spcBef>
                  <a:spcPts val="0"/>
                </a:spcBef>
                <a:spcAft>
                  <a:spcPts val="0"/>
                </a:spcAft>
                <a:defRPr/>
              </a:pPr>
              <a:endParaRPr lang="zh-CN" altLang="en-US" sz="1350">
                <a:solidFill>
                  <a:srgbClr val="000000"/>
                </a:solidFill>
              </a:endParaRPr>
            </a:p>
          </p:txBody>
        </p:sp>
        <p:sp>
          <p:nvSpPr>
            <p:cNvPr id="6" name="Rectangle 95"/>
            <p:cNvSpPr>
              <a:spLocks noChangeArrowheads="1"/>
            </p:cNvSpPr>
            <p:nvPr/>
          </p:nvSpPr>
          <p:spPr bwMode="auto">
            <a:xfrm>
              <a:off x="7597776" y="3284538"/>
              <a:ext cx="85725" cy="255588"/>
            </a:xfrm>
            <a:prstGeom prst="rect">
              <a:avLst/>
            </a:prstGeom>
            <a:grpFill/>
            <a:ln>
              <a:noFill/>
            </a:ln>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fontAlgn="auto" hangingPunct="1">
                <a:spcBef>
                  <a:spcPts val="0"/>
                </a:spcBef>
                <a:spcAft>
                  <a:spcPts val="0"/>
                </a:spcAft>
                <a:defRPr/>
              </a:pPr>
              <a:endParaRPr lang="zh-CN" altLang="en-US" sz="1350">
                <a:solidFill>
                  <a:srgbClr val="000000"/>
                </a:solidFill>
              </a:endParaRPr>
            </a:p>
          </p:txBody>
        </p:sp>
        <p:sp>
          <p:nvSpPr>
            <p:cNvPr id="7" name="Rectangle 96"/>
            <p:cNvSpPr>
              <a:spLocks noChangeArrowheads="1"/>
            </p:cNvSpPr>
            <p:nvPr/>
          </p:nvSpPr>
          <p:spPr bwMode="auto">
            <a:xfrm>
              <a:off x="7597776" y="3284538"/>
              <a:ext cx="85725" cy="255588"/>
            </a:xfrm>
            <a:prstGeom prst="rect">
              <a:avLst/>
            </a:prstGeom>
            <a:grpFill/>
            <a:ln>
              <a:noFill/>
            </a:ln>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fontAlgn="auto" hangingPunct="1">
                <a:spcBef>
                  <a:spcPts val="0"/>
                </a:spcBef>
                <a:spcAft>
                  <a:spcPts val="0"/>
                </a:spcAft>
                <a:defRPr/>
              </a:pPr>
              <a:endParaRPr lang="zh-CN" altLang="en-US" sz="1350">
                <a:solidFill>
                  <a:srgbClr val="000000"/>
                </a:solidFill>
              </a:endParaRPr>
            </a:p>
          </p:txBody>
        </p:sp>
        <p:sp>
          <p:nvSpPr>
            <p:cNvPr id="8" name="Rectangle 97"/>
            <p:cNvSpPr>
              <a:spLocks noChangeArrowheads="1"/>
            </p:cNvSpPr>
            <p:nvPr/>
          </p:nvSpPr>
          <p:spPr bwMode="auto">
            <a:xfrm>
              <a:off x="7597776" y="3284538"/>
              <a:ext cx="85725" cy="255588"/>
            </a:xfrm>
            <a:prstGeom prst="rect">
              <a:avLst/>
            </a:prstGeom>
            <a:grpFill/>
            <a:ln>
              <a:noFill/>
            </a:ln>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fontAlgn="auto" hangingPunct="1">
                <a:spcBef>
                  <a:spcPts val="0"/>
                </a:spcBef>
                <a:spcAft>
                  <a:spcPts val="0"/>
                </a:spcAft>
                <a:defRPr/>
              </a:pPr>
              <a:endParaRPr lang="zh-CN" altLang="en-US" sz="1350">
                <a:solidFill>
                  <a:srgbClr val="000000"/>
                </a:solidFill>
              </a:endParaRPr>
            </a:p>
          </p:txBody>
        </p:sp>
        <p:sp>
          <p:nvSpPr>
            <p:cNvPr id="9" name="Rectangle 98"/>
            <p:cNvSpPr>
              <a:spLocks noChangeArrowheads="1"/>
            </p:cNvSpPr>
            <p:nvPr/>
          </p:nvSpPr>
          <p:spPr bwMode="auto">
            <a:xfrm>
              <a:off x="7343776" y="3284538"/>
              <a:ext cx="84138" cy="255588"/>
            </a:xfrm>
            <a:prstGeom prst="rect">
              <a:avLst/>
            </a:prstGeom>
            <a:grpFill/>
            <a:ln>
              <a:noFill/>
            </a:ln>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fontAlgn="auto" hangingPunct="1">
                <a:spcBef>
                  <a:spcPts val="0"/>
                </a:spcBef>
                <a:spcAft>
                  <a:spcPts val="0"/>
                </a:spcAft>
                <a:defRPr/>
              </a:pPr>
              <a:endParaRPr lang="zh-CN" altLang="en-US" sz="1350">
                <a:solidFill>
                  <a:srgbClr val="000000"/>
                </a:solidFill>
              </a:endParaRPr>
            </a:p>
          </p:txBody>
        </p:sp>
        <p:sp>
          <p:nvSpPr>
            <p:cNvPr id="10" name="Rectangle 99"/>
            <p:cNvSpPr>
              <a:spLocks noChangeArrowheads="1"/>
            </p:cNvSpPr>
            <p:nvPr/>
          </p:nvSpPr>
          <p:spPr bwMode="auto">
            <a:xfrm>
              <a:off x="7343776" y="3284538"/>
              <a:ext cx="84138" cy="255588"/>
            </a:xfrm>
            <a:prstGeom prst="rect">
              <a:avLst/>
            </a:prstGeom>
            <a:grpFill/>
            <a:ln>
              <a:noFill/>
            </a:ln>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fontAlgn="auto" hangingPunct="1">
                <a:spcBef>
                  <a:spcPts val="0"/>
                </a:spcBef>
                <a:spcAft>
                  <a:spcPts val="0"/>
                </a:spcAft>
                <a:defRPr/>
              </a:pPr>
              <a:endParaRPr lang="zh-CN" altLang="en-US" sz="1350">
                <a:solidFill>
                  <a:srgbClr val="000000"/>
                </a:solidFill>
              </a:endParaRPr>
            </a:p>
          </p:txBody>
        </p:sp>
        <p:sp>
          <p:nvSpPr>
            <p:cNvPr id="11" name="Rectangle 100"/>
            <p:cNvSpPr>
              <a:spLocks noChangeArrowheads="1"/>
            </p:cNvSpPr>
            <p:nvPr/>
          </p:nvSpPr>
          <p:spPr bwMode="auto">
            <a:xfrm>
              <a:off x="7343776" y="3284538"/>
              <a:ext cx="84138" cy="255588"/>
            </a:xfrm>
            <a:prstGeom prst="rect">
              <a:avLst/>
            </a:prstGeom>
            <a:grpFill/>
            <a:ln>
              <a:noFill/>
            </a:ln>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fontAlgn="auto" hangingPunct="1">
                <a:spcBef>
                  <a:spcPts val="0"/>
                </a:spcBef>
                <a:spcAft>
                  <a:spcPts val="0"/>
                </a:spcAft>
                <a:defRPr/>
              </a:pPr>
              <a:endParaRPr lang="zh-CN" altLang="en-US" sz="1350">
                <a:solidFill>
                  <a:srgbClr val="000000"/>
                </a:solidFill>
              </a:endParaRPr>
            </a:p>
          </p:txBody>
        </p:sp>
        <p:sp>
          <p:nvSpPr>
            <p:cNvPr id="12" name="Rectangle 101"/>
            <p:cNvSpPr>
              <a:spLocks noChangeArrowheads="1"/>
            </p:cNvSpPr>
            <p:nvPr/>
          </p:nvSpPr>
          <p:spPr bwMode="auto">
            <a:xfrm>
              <a:off x="7343776" y="3284538"/>
              <a:ext cx="84138" cy="255588"/>
            </a:xfrm>
            <a:prstGeom prst="rect">
              <a:avLst/>
            </a:prstGeom>
            <a:grpFill/>
            <a:ln>
              <a:noFill/>
            </a:ln>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fontAlgn="auto" hangingPunct="1">
                <a:spcBef>
                  <a:spcPts val="0"/>
                </a:spcBef>
                <a:spcAft>
                  <a:spcPts val="0"/>
                </a:spcAft>
                <a:defRPr/>
              </a:pPr>
              <a:endParaRPr lang="zh-CN" altLang="en-US" sz="1350">
                <a:solidFill>
                  <a:srgbClr val="000000"/>
                </a:solidFill>
              </a:endParaRPr>
            </a:p>
          </p:txBody>
        </p:sp>
        <p:sp>
          <p:nvSpPr>
            <p:cNvPr id="13" name="Freeform 102"/>
            <p:cNvSpPr/>
            <p:nvPr/>
          </p:nvSpPr>
          <p:spPr bwMode="auto">
            <a:xfrm>
              <a:off x="7300913" y="3405188"/>
              <a:ext cx="423863" cy="403225"/>
            </a:xfrm>
            <a:custGeom>
              <a:avLst/>
              <a:gdLst>
                <a:gd name="T0" fmla="*/ 212725 w 267"/>
                <a:gd name="T1" fmla="*/ 0 h 254"/>
                <a:gd name="T2" fmla="*/ 265113 w 267"/>
                <a:gd name="T3" fmla="*/ 152400 h 254"/>
                <a:gd name="T4" fmla="*/ 423863 w 267"/>
                <a:gd name="T5" fmla="*/ 155575 h 254"/>
                <a:gd name="T6" fmla="*/ 296863 w 267"/>
                <a:gd name="T7" fmla="*/ 250825 h 254"/>
                <a:gd name="T8" fmla="*/ 342900 w 267"/>
                <a:gd name="T9" fmla="*/ 403225 h 254"/>
                <a:gd name="T10" fmla="*/ 212725 w 267"/>
                <a:gd name="T11" fmla="*/ 315913 h 254"/>
                <a:gd name="T12" fmla="*/ 80963 w 267"/>
                <a:gd name="T13" fmla="*/ 403225 h 254"/>
                <a:gd name="T14" fmla="*/ 127000 w 267"/>
                <a:gd name="T15" fmla="*/ 250825 h 254"/>
                <a:gd name="T16" fmla="*/ 0 w 267"/>
                <a:gd name="T17" fmla="*/ 155575 h 254"/>
                <a:gd name="T18" fmla="*/ 158750 w 267"/>
                <a:gd name="T19" fmla="*/ 152400 h 254"/>
                <a:gd name="T20" fmla="*/ 212725 w 267"/>
                <a:gd name="T21" fmla="*/ 0 h 25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67" h="254">
                  <a:moveTo>
                    <a:pt x="134" y="0"/>
                  </a:moveTo>
                  <a:lnTo>
                    <a:pt x="167" y="96"/>
                  </a:lnTo>
                  <a:lnTo>
                    <a:pt x="267" y="98"/>
                  </a:lnTo>
                  <a:lnTo>
                    <a:pt x="187" y="158"/>
                  </a:lnTo>
                  <a:lnTo>
                    <a:pt x="216" y="254"/>
                  </a:lnTo>
                  <a:lnTo>
                    <a:pt x="134" y="199"/>
                  </a:lnTo>
                  <a:lnTo>
                    <a:pt x="51" y="254"/>
                  </a:lnTo>
                  <a:lnTo>
                    <a:pt x="80" y="158"/>
                  </a:lnTo>
                  <a:lnTo>
                    <a:pt x="0" y="98"/>
                  </a:lnTo>
                  <a:lnTo>
                    <a:pt x="100" y="96"/>
                  </a:lnTo>
                  <a:lnTo>
                    <a:pt x="134" y="0"/>
                  </a:lnTo>
                  <a:close/>
                </a:path>
              </a:pathLst>
            </a:custGeom>
            <a:grp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103"/>
            <p:cNvSpPr/>
            <p:nvPr/>
          </p:nvSpPr>
          <p:spPr bwMode="auto">
            <a:xfrm>
              <a:off x="7300913" y="3405188"/>
              <a:ext cx="423863" cy="403225"/>
            </a:xfrm>
            <a:custGeom>
              <a:avLst/>
              <a:gdLst>
                <a:gd name="T0" fmla="*/ 212725 w 267"/>
                <a:gd name="T1" fmla="*/ 0 h 254"/>
                <a:gd name="T2" fmla="*/ 265113 w 267"/>
                <a:gd name="T3" fmla="*/ 152400 h 254"/>
                <a:gd name="T4" fmla="*/ 423863 w 267"/>
                <a:gd name="T5" fmla="*/ 155575 h 254"/>
                <a:gd name="T6" fmla="*/ 296863 w 267"/>
                <a:gd name="T7" fmla="*/ 250825 h 254"/>
                <a:gd name="T8" fmla="*/ 342900 w 267"/>
                <a:gd name="T9" fmla="*/ 403225 h 254"/>
                <a:gd name="T10" fmla="*/ 212725 w 267"/>
                <a:gd name="T11" fmla="*/ 315913 h 254"/>
                <a:gd name="T12" fmla="*/ 80963 w 267"/>
                <a:gd name="T13" fmla="*/ 403225 h 254"/>
                <a:gd name="T14" fmla="*/ 127000 w 267"/>
                <a:gd name="T15" fmla="*/ 250825 h 254"/>
                <a:gd name="T16" fmla="*/ 0 w 267"/>
                <a:gd name="T17" fmla="*/ 155575 h 254"/>
                <a:gd name="T18" fmla="*/ 158750 w 267"/>
                <a:gd name="T19" fmla="*/ 152400 h 254"/>
                <a:gd name="T20" fmla="*/ 212725 w 267"/>
                <a:gd name="T21" fmla="*/ 0 h 25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267" h="254">
                  <a:moveTo>
                    <a:pt x="134" y="0"/>
                  </a:moveTo>
                  <a:lnTo>
                    <a:pt x="167" y="96"/>
                  </a:lnTo>
                  <a:lnTo>
                    <a:pt x="267" y="98"/>
                  </a:lnTo>
                  <a:lnTo>
                    <a:pt x="187" y="158"/>
                  </a:lnTo>
                  <a:lnTo>
                    <a:pt x="216" y="254"/>
                  </a:lnTo>
                  <a:lnTo>
                    <a:pt x="134" y="199"/>
                  </a:lnTo>
                  <a:lnTo>
                    <a:pt x="51" y="254"/>
                  </a:lnTo>
                  <a:lnTo>
                    <a:pt x="80" y="158"/>
                  </a:lnTo>
                  <a:lnTo>
                    <a:pt x="0" y="98"/>
                  </a:lnTo>
                  <a:lnTo>
                    <a:pt x="100" y="96"/>
                  </a:lnTo>
                  <a:lnTo>
                    <a:pt x="134" y="0"/>
                  </a:lnTo>
                </a:path>
              </a:pathLst>
            </a:custGeom>
            <a:grp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Rectangle 104"/>
            <p:cNvSpPr>
              <a:spLocks noChangeArrowheads="1"/>
            </p:cNvSpPr>
            <p:nvPr/>
          </p:nvSpPr>
          <p:spPr bwMode="auto">
            <a:xfrm>
              <a:off x="7470776" y="3284538"/>
              <a:ext cx="84138" cy="192088"/>
            </a:xfrm>
            <a:prstGeom prst="rect">
              <a:avLst/>
            </a:prstGeom>
            <a:grpFill/>
            <a:ln>
              <a:noFill/>
            </a:ln>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fontAlgn="auto" hangingPunct="1">
                <a:spcBef>
                  <a:spcPts val="0"/>
                </a:spcBef>
                <a:spcAft>
                  <a:spcPts val="0"/>
                </a:spcAft>
                <a:defRPr/>
              </a:pPr>
              <a:endParaRPr lang="zh-CN" altLang="en-US" sz="1350">
                <a:solidFill>
                  <a:srgbClr val="000000"/>
                </a:solidFill>
              </a:endParaRPr>
            </a:p>
          </p:txBody>
        </p:sp>
        <p:sp>
          <p:nvSpPr>
            <p:cNvPr id="16" name="Rectangle 105"/>
            <p:cNvSpPr>
              <a:spLocks noChangeArrowheads="1"/>
            </p:cNvSpPr>
            <p:nvPr/>
          </p:nvSpPr>
          <p:spPr bwMode="auto">
            <a:xfrm>
              <a:off x="7470776" y="3284538"/>
              <a:ext cx="84138" cy="192088"/>
            </a:xfrm>
            <a:prstGeom prst="rect">
              <a:avLst/>
            </a:prstGeom>
            <a:grpFill/>
            <a:ln>
              <a:noFill/>
            </a:ln>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charset="0"/>
                  <a:ea typeface="宋体" panose="02010600030101010101" pitchFamily="2" charset="-122"/>
                </a:defRPr>
              </a:lvl9pPr>
            </a:lstStyle>
            <a:p>
              <a:pPr eaLnBrk="1" fontAlgn="auto" hangingPunct="1">
                <a:spcBef>
                  <a:spcPts val="0"/>
                </a:spcBef>
                <a:spcAft>
                  <a:spcPts val="0"/>
                </a:spcAft>
                <a:defRPr/>
              </a:pPr>
              <a:endParaRPr lang="zh-CN" altLang="en-US" sz="1350">
                <a:solidFill>
                  <a:srgbClr val="000000"/>
                </a:solidFill>
              </a:endParaRPr>
            </a:p>
          </p:txBody>
        </p:sp>
        <p:sp>
          <p:nvSpPr>
            <p:cNvPr id="17" name="Freeform 106"/>
            <p:cNvSpPr/>
            <p:nvPr/>
          </p:nvSpPr>
          <p:spPr bwMode="auto">
            <a:xfrm>
              <a:off x="7470776" y="3284538"/>
              <a:ext cx="84138" cy="192088"/>
            </a:xfrm>
            <a:custGeom>
              <a:avLst/>
              <a:gdLst>
                <a:gd name="T0" fmla="*/ 84138 w 53"/>
                <a:gd name="T1" fmla="*/ 0 h 121"/>
                <a:gd name="T2" fmla="*/ 0 w 53"/>
                <a:gd name="T3" fmla="*/ 0 h 121"/>
                <a:gd name="T4" fmla="*/ 0 w 53"/>
                <a:gd name="T5" fmla="*/ 192088 h 121"/>
                <a:gd name="T6" fmla="*/ 42863 w 53"/>
                <a:gd name="T7" fmla="*/ 68263 h 121"/>
                <a:gd name="T8" fmla="*/ 84138 w 53"/>
                <a:gd name="T9" fmla="*/ 192088 h 121"/>
                <a:gd name="T10" fmla="*/ 84138 w 53"/>
                <a:gd name="T11" fmla="*/ 0 h 12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3" h="121">
                  <a:moveTo>
                    <a:pt x="53" y="0"/>
                  </a:moveTo>
                  <a:lnTo>
                    <a:pt x="0" y="0"/>
                  </a:lnTo>
                  <a:lnTo>
                    <a:pt x="0" y="121"/>
                  </a:lnTo>
                  <a:lnTo>
                    <a:pt x="27" y="43"/>
                  </a:lnTo>
                  <a:lnTo>
                    <a:pt x="53" y="121"/>
                  </a:lnTo>
                  <a:lnTo>
                    <a:pt x="53" y="0"/>
                  </a:lnTo>
                  <a:close/>
                </a:path>
              </a:pathLst>
            </a:custGeom>
            <a:grp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8" name="Freeform 107"/>
            <p:cNvSpPr/>
            <p:nvPr/>
          </p:nvSpPr>
          <p:spPr bwMode="auto">
            <a:xfrm>
              <a:off x="7470776" y="3284538"/>
              <a:ext cx="84138" cy="192088"/>
            </a:xfrm>
            <a:custGeom>
              <a:avLst/>
              <a:gdLst>
                <a:gd name="T0" fmla="*/ 84138 w 53"/>
                <a:gd name="T1" fmla="*/ 0 h 121"/>
                <a:gd name="T2" fmla="*/ 0 w 53"/>
                <a:gd name="T3" fmla="*/ 0 h 121"/>
                <a:gd name="T4" fmla="*/ 0 w 53"/>
                <a:gd name="T5" fmla="*/ 192088 h 121"/>
                <a:gd name="T6" fmla="*/ 42863 w 53"/>
                <a:gd name="T7" fmla="*/ 68263 h 121"/>
                <a:gd name="T8" fmla="*/ 84138 w 53"/>
                <a:gd name="T9" fmla="*/ 192088 h 121"/>
                <a:gd name="T10" fmla="*/ 84138 w 53"/>
                <a:gd name="T11" fmla="*/ 0 h 12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3" h="121">
                  <a:moveTo>
                    <a:pt x="53" y="0"/>
                  </a:moveTo>
                  <a:lnTo>
                    <a:pt x="0" y="0"/>
                  </a:lnTo>
                  <a:lnTo>
                    <a:pt x="0" y="121"/>
                  </a:lnTo>
                  <a:lnTo>
                    <a:pt x="27" y="43"/>
                  </a:lnTo>
                  <a:lnTo>
                    <a:pt x="53" y="121"/>
                  </a:lnTo>
                  <a:lnTo>
                    <a:pt x="53" y="0"/>
                  </a:lnTo>
                </a:path>
              </a:pathLst>
            </a:custGeom>
            <a:grp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spTree>
    <p:custDataLst>
      <p:tags r:id="rId2"/>
    </p:custData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linds(horizontal)">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65580" y="272021"/>
            <a:ext cx="6211570" cy="634365"/>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7.1.3	</a:t>
            </a:r>
            <a:r>
              <a:rPr sz="4000" dirty="0"/>
              <a:t>云计算安全技术框</a:t>
            </a:r>
            <a:r>
              <a:rPr sz="4000" spc="-5" dirty="0"/>
              <a:t>架</a:t>
            </a:r>
            <a:endParaRPr sz="4000">
              <a:latin typeface="DejaVu Sans" panose="020B0603030804020204"/>
              <a:cs typeface="DejaVu Sans" panose="020B0603030804020204"/>
            </a:endParaRPr>
          </a:p>
        </p:txBody>
      </p:sp>
      <p:sp>
        <p:nvSpPr>
          <p:cNvPr id="4" name="object 4"/>
          <p:cNvSpPr/>
          <p:nvPr/>
        </p:nvSpPr>
        <p:spPr>
          <a:xfrm>
            <a:off x="2061972" y="1200150"/>
            <a:ext cx="5020056" cy="3453384"/>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65580" y="272021"/>
            <a:ext cx="6211570" cy="634365"/>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7.1.4	</a:t>
            </a:r>
            <a:r>
              <a:rPr sz="4000" dirty="0"/>
              <a:t>云计算安全关键技</a:t>
            </a:r>
            <a:r>
              <a:rPr sz="4000" spc="-5" dirty="0"/>
              <a:t>术</a:t>
            </a:r>
            <a:endParaRPr sz="4000">
              <a:latin typeface="DejaVu Sans" panose="020B0603030804020204"/>
              <a:cs typeface="DejaVu Sans" panose="020B0603030804020204"/>
            </a:endParaRPr>
          </a:p>
        </p:txBody>
      </p:sp>
      <p:sp>
        <p:nvSpPr>
          <p:cNvPr id="3" name="object 3"/>
          <p:cNvSpPr/>
          <p:nvPr/>
        </p:nvSpPr>
        <p:spPr>
          <a:xfrm>
            <a:off x="1386839" y="1847850"/>
            <a:ext cx="6275832" cy="1638300"/>
          </a:xfrm>
          <a:prstGeom prst="rect">
            <a:avLst/>
          </a:prstGeom>
          <a:blipFill>
            <a:blip r:embed="rId1" cstate="print"/>
            <a:stretch>
              <a:fillRect/>
            </a:stretch>
          </a:blipFill>
        </p:spPr>
        <p:txBody>
          <a:bodyPr wrap="square" lIns="0" tIns="0" rIns="0" bIns="0" rtlCol="0"/>
          <a:lstStyle/>
          <a:p/>
        </p:txBody>
      </p:sp>
      <p:sp>
        <p:nvSpPr>
          <p:cNvPr id="4" name="object 4"/>
          <p:cNvSpPr txBox="1"/>
          <p:nvPr/>
        </p:nvSpPr>
        <p:spPr>
          <a:xfrm>
            <a:off x="2209800" y="3789153"/>
            <a:ext cx="4343400" cy="382797"/>
          </a:xfrm>
          <a:prstGeom prst="rect">
            <a:avLst/>
          </a:prstGeom>
        </p:spPr>
        <p:txBody>
          <a:bodyPr vert="horz" wrap="square" lIns="0" tIns="13335" rIns="0" bIns="0" rtlCol="0">
            <a:spAutoFit/>
          </a:bodyPr>
          <a:lstStyle/>
          <a:p>
            <a:pPr marL="12700">
              <a:lnSpc>
                <a:spcPct val="100000"/>
              </a:lnSpc>
              <a:spcBef>
                <a:spcPts val="105"/>
              </a:spcBef>
            </a:pPr>
            <a:r>
              <a:rPr sz="2400" dirty="0">
                <a:latin typeface="Noto Sans CJK JP Regular" panose="020B0500000000000000" charset="-122"/>
                <a:cs typeface="Noto Sans CJK JP Regular" panose="020B0500000000000000" charset="-122"/>
              </a:rPr>
              <a:t>图</a:t>
            </a:r>
            <a:r>
              <a:rPr sz="2400" spc="-5" dirty="0">
                <a:latin typeface="DejaVu Sans" panose="020B0603030804020204"/>
                <a:cs typeface="DejaVu Sans" panose="020B0603030804020204"/>
              </a:rPr>
              <a:t>7.2</a:t>
            </a:r>
            <a:r>
              <a:rPr sz="2400" spc="175" dirty="0">
                <a:latin typeface="DejaVu Sans" panose="020B0603030804020204"/>
                <a:cs typeface="DejaVu Sans" panose="020B0603030804020204"/>
              </a:rPr>
              <a:t> </a:t>
            </a:r>
            <a:r>
              <a:rPr sz="2400" dirty="0">
                <a:latin typeface="Noto Sans CJK JP Regular" panose="020B0500000000000000" charset="-122"/>
                <a:cs typeface="Noto Sans CJK JP Regular" panose="020B0500000000000000" charset="-122"/>
              </a:rPr>
              <a:t>云安全与保障的技术体</a:t>
            </a:r>
            <a:r>
              <a:rPr sz="2400" spc="5" dirty="0">
                <a:latin typeface="Noto Sans CJK JP Regular" panose="020B0500000000000000" charset="-122"/>
                <a:cs typeface="Noto Sans CJK JP Regular" panose="020B0500000000000000" charset="-122"/>
              </a:rPr>
              <a:t>系</a:t>
            </a:r>
            <a:endParaRPr sz="2400">
              <a:latin typeface="Noto Sans CJK JP Regular" panose="020B0500000000000000" charset="-122"/>
              <a:cs typeface="Noto Sans CJK JP Regular" panose="020B0500000000000000"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19300" y="275273"/>
            <a:ext cx="5902325" cy="627380"/>
          </a:xfrm>
          <a:prstGeom prst="rect">
            <a:avLst/>
          </a:prstGeom>
        </p:spPr>
        <p:txBody>
          <a:bodyPr vert="horz" wrap="square" lIns="0" tIns="12065" rIns="0" bIns="0" rtlCol="0">
            <a:spAutoFit/>
          </a:bodyPr>
          <a:lstStyle/>
          <a:p>
            <a:pPr marL="12700">
              <a:lnSpc>
                <a:spcPct val="100000"/>
              </a:lnSpc>
              <a:spcBef>
                <a:spcPts val="95"/>
              </a:spcBef>
            </a:pPr>
            <a:r>
              <a:rPr sz="4000" dirty="0"/>
              <a:t>云计算安全需求的重</a:t>
            </a:r>
            <a:r>
              <a:rPr sz="4000" spc="-5" dirty="0"/>
              <a:t>点</a:t>
            </a:r>
            <a:endParaRPr sz="4000"/>
          </a:p>
        </p:txBody>
      </p:sp>
      <p:sp>
        <p:nvSpPr>
          <p:cNvPr id="3" name="object 3"/>
          <p:cNvSpPr txBox="1"/>
          <p:nvPr/>
        </p:nvSpPr>
        <p:spPr>
          <a:xfrm>
            <a:off x="2720975" y="1113281"/>
            <a:ext cx="3162935" cy="2585720"/>
          </a:xfrm>
          <a:prstGeom prst="rect">
            <a:avLst/>
          </a:prstGeom>
        </p:spPr>
        <p:txBody>
          <a:bodyPr vert="horz" wrap="square" lIns="0" tIns="73660" rIns="0" bIns="0" rtlCol="0">
            <a:spAutoFit/>
          </a:bodyPr>
          <a:lstStyle/>
          <a:p>
            <a:pPr marL="355600" indent="-342900">
              <a:lnSpc>
                <a:spcPct val="100000"/>
              </a:lnSpc>
              <a:spcBef>
                <a:spcPts val="580"/>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可信访问控</a:t>
            </a:r>
            <a:r>
              <a:rPr sz="2000" spc="5" dirty="0">
                <a:latin typeface="Noto Sans CJK JP Regular" panose="020B0500000000000000" charset="-122"/>
                <a:cs typeface="Noto Sans CJK JP Regular" panose="020B0500000000000000" charset="-122"/>
              </a:rPr>
              <a:t>制</a:t>
            </a:r>
            <a:endParaRPr sz="2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密文检索与处</a:t>
            </a:r>
            <a:r>
              <a:rPr sz="2000" spc="5" dirty="0">
                <a:latin typeface="Noto Sans CJK JP Regular" panose="020B0500000000000000" charset="-122"/>
                <a:cs typeface="Noto Sans CJK JP Regular" panose="020B0500000000000000" charset="-122"/>
              </a:rPr>
              <a:t>理</a:t>
            </a:r>
            <a:endParaRPr sz="2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数据存在与可使用性证</a:t>
            </a:r>
            <a:r>
              <a:rPr sz="2000" spc="5" dirty="0">
                <a:latin typeface="Noto Sans CJK JP Regular" panose="020B0500000000000000" charset="-122"/>
                <a:cs typeface="Noto Sans CJK JP Regular" panose="020B0500000000000000" charset="-122"/>
              </a:rPr>
              <a:t>明</a:t>
            </a:r>
            <a:endParaRPr sz="2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数据隐私保</a:t>
            </a:r>
            <a:r>
              <a:rPr sz="2000" spc="5" dirty="0">
                <a:latin typeface="Noto Sans CJK JP Regular" panose="020B0500000000000000" charset="-122"/>
                <a:cs typeface="Noto Sans CJK JP Regular" panose="020B0500000000000000" charset="-122"/>
              </a:rPr>
              <a:t>护</a:t>
            </a:r>
            <a:endParaRPr sz="2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2000" dirty="0">
                <a:solidFill>
                  <a:srgbClr val="FF0000"/>
                </a:solidFill>
                <a:latin typeface="Noto Sans CJK JP Regular" panose="020B0500000000000000" charset="-122"/>
                <a:cs typeface="Noto Sans CJK JP Regular" panose="020B0500000000000000" charset="-122"/>
              </a:rPr>
              <a:t>虚拟安全技</a:t>
            </a:r>
            <a:r>
              <a:rPr sz="2000" spc="5" dirty="0">
                <a:solidFill>
                  <a:srgbClr val="FF0000"/>
                </a:solidFill>
                <a:latin typeface="Noto Sans CJK JP Regular" panose="020B0500000000000000" charset="-122"/>
                <a:cs typeface="Noto Sans CJK JP Regular" panose="020B0500000000000000" charset="-122"/>
              </a:rPr>
              <a:t>术</a:t>
            </a:r>
            <a:endParaRPr sz="2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云资源访问控</a:t>
            </a:r>
            <a:r>
              <a:rPr sz="2000" spc="5" dirty="0">
                <a:latin typeface="Noto Sans CJK JP Regular" panose="020B0500000000000000" charset="-122"/>
                <a:cs typeface="Noto Sans CJK JP Regular" panose="020B0500000000000000" charset="-122"/>
              </a:rPr>
              <a:t>制</a:t>
            </a:r>
            <a:endParaRPr sz="2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2000" dirty="0">
                <a:solidFill>
                  <a:srgbClr val="FF0000"/>
                </a:solidFill>
                <a:latin typeface="Noto Sans CJK JP Regular" panose="020B0500000000000000" charset="-122"/>
                <a:cs typeface="Noto Sans CJK JP Regular" panose="020B0500000000000000" charset="-122"/>
              </a:rPr>
              <a:t>可信云计</a:t>
            </a:r>
            <a:r>
              <a:rPr sz="2000" spc="5" dirty="0">
                <a:solidFill>
                  <a:srgbClr val="FF0000"/>
                </a:solidFill>
                <a:latin typeface="Noto Sans CJK JP Regular" panose="020B0500000000000000" charset="-122"/>
                <a:cs typeface="Noto Sans CJK JP Regular" panose="020B0500000000000000" charset="-122"/>
              </a:rPr>
              <a:t>算</a:t>
            </a:r>
            <a:endParaRPr sz="2000" spc="5" dirty="0">
              <a:solidFill>
                <a:srgbClr val="FF0000"/>
              </a:solidFill>
              <a:latin typeface="Noto Sans CJK JP Regular" panose="020B0500000000000000" charset="-122"/>
              <a:cs typeface="Noto Sans CJK JP Regular" panose="020B0500000000000000" charset="-122"/>
            </a:endParaRPr>
          </a:p>
        </p:txBody>
      </p:sp>
      <p:sp>
        <p:nvSpPr>
          <p:cNvPr id="4" name="动作按钮: 后退或前一项 3">
            <a:hlinkClick r:id="rId1" action="ppaction://hlinksldjump" highlightClick="1"/>
          </p:cNvPr>
          <p:cNvSpPr/>
          <p:nvPr/>
        </p:nvSpPr>
        <p:spPr>
          <a:xfrm>
            <a:off x="8052118" y="4594860"/>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24150" y="272021"/>
            <a:ext cx="3695065" cy="634365"/>
          </a:xfrm>
          <a:prstGeom prst="rect">
            <a:avLst/>
          </a:prstGeom>
        </p:spPr>
        <p:txBody>
          <a:bodyPr vert="horz" wrap="square" lIns="0" tIns="12065" rIns="0" bIns="0" rtlCol="0">
            <a:spAutoFit/>
          </a:bodyPr>
          <a:lstStyle/>
          <a:p>
            <a:pPr marL="12700">
              <a:lnSpc>
                <a:spcPct val="100000"/>
              </a:lnSpc>
              <a:spcBef>
                <a:spcPts val="95"/>
              </a:spcBef>
              <a:tabLst>
                <a:tab pos="1142365" algn="l"/>
              </a:tabLst>
            </a:pPr>
            <a:r>
              <a:rPr sz="4000" spc="-5" dirty="0">
                <a:latin typeface="DejaVu Sans" panose="020B0603030804020204"/>
                <a:cs typeface="DejaVu Sans" panose="020B0603030804020204"/>
              </a:rPr>
              <a:t>7.2	</a:t>
            </a:r>
            <a:r>
              <a:rPr sz="4000" dirty="0"/>
              <a:t>虚拟机安</a:t>
            </a:r>
            <a:r>
              <a:rPr sz="4000" spc="-5" dirty="0"/>
              <a:t>全</a:t>
            </a:r>
            <a:endParaRPr sz="4000">
              <a:latin typeface="DejaVu Sans" panose="020B0603030804020204"/>
              <a:cs typeface="DejaVu Sans" panose="020B0603030804020204"/>
            </a:endParaRPr>
          </a:p>
        </p:txBody>
      </p:sp>
      <p:sp>
        <p:nvSpPr>
          <p:cNvPr id="3" name="object 3"/>
          <p:cNvSpPr txBox="1"/>
          <p:nvPr/>
        </p:nvSpPr>
        <p:spPr>
          <a:xfrm>
            <a:off x="535940" y="1133601"/>
            <a:ext cx="5380990" cy="1779905"/>
          </a:xfrm>
          <a:prstGeom prst="rect">
            <a:avLst/>
          </a:prstGeom>
        </p:spPr>
        <p:txBody>
          <a:bodyPr vert="horz" wrap="square" lIns="0" tIns="109855" rIns="0" bIns="0" rtlCol="0">
            <a:spAutoFit/>
          </a:bodyPr>
          <a:lstStyle/>
          <a:p>
            <a:pPr marL="1303655" lvl="2" indent="-1290955">
              <a:lnSpc>
                <a:spcPct val="100000"/>
              </a:lnSpc>
              <a:spcBef>
                <a:spcPts val="865"/>
              </a:spcBef>
              <a:buFont typeface="DejaVu Sans" panose="020B0603030804020204"/>
              <a:buAutoNum type="arabicPeriod"/>
              <a:tabLst>
                <a:tab pos="1303020" algn="l"/>
                <a:tab pos="1303655" algn="l"/>
              </a:tabLst>
            </a:pPr>
            <a:r>
              <a:rPr sz="3200" dirty="0">
                <a:latin typeface="Noto Sans CJK JP Regular" panose="020B0500000000000000" charset="-122"/>
                <a:cs typeface="Noto Sans CJK JP Regular" panose="020B0500000000000000" charset="-122"/>
              </a:rPr>
              <a:t>虚拟化软件栈安全威</a:t>
            </a:r>
            <a:r>
              <a:rPr sz="3200" spc="5" dirty="0">
                <a:latin typeface="Noto Sans CJK JP Regular" panose="020B0500000000000000" charset="-122"/>
                <a:cs typeface="Noto Sans CJK JP Regular" panose="020B0500000000000000" charset="-122"/>
              </a:rPr>
              <a:t>胁</a:t>
            </a:r>
            <a:endParaRPr sz="3200">
              <a:latin typeface="Noto Sans CJK JP Regular" panose="020B0500000000000000" charset="-122"/>
              <a:cs typeface="Noto Sans CJK JP Regular" panose="020B0500000000000000" charset="-122"/>
            </a:endParaRPr>
          </a:p>
          <a:p>
            <a:pPr marL="1303655" lvl="2" indent="-1290955">
              <a:lnSpc>
                <a:spcPct val="100000"/>
              </a:lnSpc>
              <a:spcBef>
                <a:spcPts val="765"/>
              </a:spcBef>
              <a:buFont typeface="DejaVu Sans" panose="020B0603030804020204"/>
              <a:buAutoNum type="arabicPeriod"/>
              <a:tabLst>
                <a:tab pos="1303020" algn="l"/>
                <a:tab pos="1303655" algn="l"/>
              </a:tabLst>
            </a:pPr>
            <a:r>
              <a:rPr sz="3200" dirty="0">
                <a:latin typeface="Noto Sans CJK JP Regular" panose="020B0500000000000000" charset="-122"/>
                <a:cs typeface="Noto Sans CJK JP Regular" panose="020B0500000000000000" charset="-122"/>
              </a:rPr>
              <a:t>虚拟化软件栈安全防</a:t>
            </a:r>
            <a:r>
              <a:rPr sz="3200" spc="5" dirty="0">
                <a:latin typeface="Noto Sans CJK JP Regular" panose="020B0500000000000000" charset="-122"/>
                <a:cs typeface="Noto Sans CJK JP Regular" panose="020B0500000000000000" charset="-122"/>
              </a:rPr>
              <a:t>御</a:t>
            </a:r>
            <a:endParaRPr sz="3200">
              <a:latin typeface="Noto Sans CJK JP Regular" panose="020B0500000000000000" charset="-122"/>
              <a:cs typeface="Noto Sans CJK JP Regular" panose="020B0500000000000000" charset="-122"/>
            </a:endParaRPr>
          </a:p>
          <a:p>
            <a:pPr marL="1303655" lvl="2" indent="-1290955">
              <a:lnSpc>
                <a:spcPct val="100000"/>
              </a:lnSpc>
              <a:spcBef>
                <a:spcPts val="765"/>
              </a:spcBef>
              <a:buFont typeface="DejaVu Sans" panose="020B0603030804020204"/>
              <a:buAutoNum type="arabicPeriod"/>
              <a:tabLst>
                <a:tab pos="1303020" algn="l"/>
                <a:tab pos="1303655" algn="l"/>
              </a:tabLst>
            </a:pPr>
            <a:r>
              <a:rPr sz="3200" dirty="0">
                <a:latin typeface="Noto Sans CJK JP Regular" panose="020B0500000000000000" charset="-122"/>
                <a:cs typeface="Noto Sans CJK JP Regular" panose="020B0500000000000000" charset="-122"/>
              </a:rPr>
              <a:t>虚拟化安全总</a:t>
            </a:r>
            <a:r>
              <a:rPr sz="3200" spc="5" dirty="0">
                <a:latin typeface="Noto Sans CJK JP Regular" panose="020B0500000000000000" charset="-122"/>
                <a:cs typeface="Noto Sans CJK JP Regular" panose="020B0500000000000000" charset="-122"/>
              </a:rPr>
              <a:t>结</a:t>
            </a:r>
            <a:endParaRPr sz="3200">
              <a:latin typeface="Noto Sans CJK JP Regular" panose="020B0500000000000000" charset="-122"/>
              <a:cs typeface="Noto Sans CJK JP Regular" panose="020B0500000000000000"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03300" y="275273"/>
            <a:ext cx="7563485" cy="627380"/>
          </a:xfrm>
          <a:prstGeom prst="rect">
            <a:avLst/>
          </a:prstGeom>
        </p:spPr>
        <p:txBody>
          <a:bodyPr vert="horz" wrap="square" lIns="0" tIns="12065" rIns="0" bIns="0" rtlCol="0">
            <a:spAutoFit/>
          </a:bodyPr>
          <a:lstStyle/>
          <a:p>
            <a:pPr marL="12700">
              <a:lnSpc>
                <a:spcPct val="100000"/>
              </a:lnSpc>
              <a:spcBef>
                <a:spcPts val="95"/>
              </a:spcBef>
            </a:pPr>
            <a:r>
              <a:rPr sz="4000" dirty="0">
                <a:latin typeface="Noto Sans CJK JP Regular" panose="020B0500000000000000" charset="-122"/>
                <a:cs typeface="Noto Sans CJK JP Regular" panose="020B0500000000000000" charset="-122"/>
              </a:rPr>
              <a:t>《云计算原理与实践》课程总</a:t>
            </a:r>
            <a:r>
              <a:rPr sz="4000" spc="-5" dirty="0">
                <a:latin typeface="Noto Sans CJK JP Regular" panose="020B0500000000000000" charset="-122"/>
                <a:cs typeface="Noto Sans CJK JP Regular" panose="020B0500000000000000" charset="-122"/>
              </a:rPr>
              <a:t>览</a:t>
            </a:r>
            <a:endParaRPr sz="4000">
              <a:latin typeface="Noto Sans CJK JP Regular" panose="020B0500000000000000" charset="-122"/>
              <a:cs typeface="Noto Sans CJK JP Regular" panose="020B0500000000000000" charset="-122"/>
            </a:endParaRPr>
          </a:p>
        </p:txBody>
      </p:sp>
      <p:graphicFrame>
        <p:nvGraphicFramePr>
          <p:cNvPr id="1026" name="Object 2"/>
          <p:cNvGraphicFramePr>
            <a:graphicFrameLocks noChangeAspect="1"/>
          </p:cNvGraphicFramePr>
          <p:nvPr/>
        </p:nvGraphicFramePr>
        <p:xfrm>
          <a:off x="660400" y="1562100"/>
          <a:ext cx="7658100" cy="2997200"/>
        </p:xfrm>
        <a:graphic>
          <a:graphicData uri="http://schemas.openxmlformats.org/presentationml/2006/ole">
            <mc:AlternateContent xmlns:mc="http://schemas.openxmlformats.org/markup-compatibility/2006">
              <mc:Choice xmlns:v="urn:schemas-microsoft-com:vml" Requires="v">
                <p:oleObj spid="_x0000_s1025" name="Visio" r:id="rId1" imgW="9537700" imgH="3746500" progId="Visio.Drawing.11">
                  <p:embed/>
                </p:oleObj>
              </mc:Choice>
              <mc:Fallback>
                <p:oleObj name="Visio" r:id="rId1" imgW="9537700" imgH="3746500" progId="Visio.Drawing.11">
                  <p:embed/>
                  <p:pic>
                    <p:nvPicPr>
                      <p:cNvPr id="0" name="图片 1024"/>
                      <p:cNvPicPr>
                        <a:picLocks noChangeAspect="1"/>
                      </p:cNvPicPr>
                      <p:nvPr/>
                    </p:nvPicPr>
                    <p:blipFill>
                      <a:blip r:embed="rId2"/>
                      <a:stretch>
                        <a:fillRect/>
                      </a:stretch>
                    </p:blipFill>
                    <p:spPr>
                      <a:xfrm>
                        <a:off x="660400" y="1562100"/>
                        <a:ext cx="7658100" cy="2997200"/>
                      </a:xfrm>
                      <a:prstGeom prst="rect">
                        <a:avLst/>
                      </a:prstGeom>
                      <a:noFill/>
                      <a:ln w="9525">
                        <a:noFill/>
                      </a:ln>
                    </p:spPr>
                  </p:pic>
                </p:oleObj>
              </mc:Fallback>
            </mc:AlternateContent>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11580" y="275273"/>
            <a:ext cx="7218045" cy="627380"/>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7.2.1	</a:t>
            </a:r>
            <a:r>
              <a:rPr sz="4000" dirty="0"/>
              <a:t>虚拟化软件栈安全威</a:t>
            </a:r>
            <a:r>
              <a:rPr sz="4000" spc="-5" dirty="0"/>
              <a:t>胁</a:t>
            </a:r>
            <a:endParaRPr sz="4000">
              <a:latin typeface="DejaVu Sans" panose="020B0603030804020204"/>
              <a:cs typeface="DejaVu Sans" panose="020B0603030804020204"/>
            </a:endParaRPr>
          </a:p>
        </p:txBody>
      </p:sp>
      <p:sp>
        <p:nvSpPr>
          <p:cNvPr id="3" name="object 3"/>
          <p:cNvSpPr txBox="1"/>
          <p:nvPr/>
        </p:nvSpPr>
        <p:spPr>
          <a:xfrm>
            <a:off x="2915920" y="1294891"/>
            <a:ext cx="2316480" cy="1779905"/>
          </a:xfrm>
          <a:prstGeom prst="rect">
            <a:avLst/>
          </a:prstGeom>
        </p:spPr>
        <p:txBody>
          <a:bodyPr vert="horz" wrap="square" lIns="0" tIns="109855" rIns="0" bIns="0" rtlCol="0">
            <a:spAutoFit/>
          </a:bodyPr>
          <a:lstStyle/>
          <a:p>
            <a:pPr marL="12700">
              <a:lnSpc>
                <a:spcPct val="100000"/>
              </a:lnSpc>
              <a:spcBef>
                <a:spcPts val="865"/>
              </a:spcBef>
            </a:pPr>
            <a:r>
              <a:rPr sz="3200" spc="-5" dirty="0">
                <a:latin typeface="DejaVu Sans" panose="020B0603030804020204"/>
                <a:cs typeface="DejaVu Sans" panose="020B0603030804020204"/>
              </a:rPr>
              <a:t>1</a:t>
            </a:r>
            <a:r>
              <a:rPr sz="3200" dirty="0">
                <a:latin typeface="Noto Sans CJK JP Regular" panose="020B0500000000000000" charset="-122"/>
                <a:cs typeface="Noto Sans CJK JP Regular" panose="020B0500000000000000" charset="-122"/>
              </a:rPr>
              <a:t>．攻击来</a:t>
            </a:r>
            <a:r>
              <a:rPr sz="3200" spc="5" dirty="0">
                <a:latin typeface="Noto Sans CJK JP Regular" panose="020B0500000000000000" charset="-122"/>
                <a:cs typeface="Noto Sans CJK JP Regular" panose="020B0500000000000000" charset="-122"/>
              </a:rPr>
              <a:t>源</a:t>
            </a:r>
            <a:endParaRPr sz="3200">
              <a:latin typeface="Noto Sans CJK JP Regular" panose="020B0500000000000000" charset="-122"/>
              <a:cs typeface="Noto Sans CJK JP Regular" panose="020B0500000000000000" charset="-122"/>
            </a:endParaRPr>
          </a:p>
          <a:p>
            <a:pPr marL="12700">
              <a:lnSpc>
                <a:spcPct val="100000"/>
              </a:lnSpc>
              <a:spcBef>
                <a:spcPts val="765"/>
              </a:spcBef>
            </a:pPr>
            <a:r>
              <a:rPr sz="3200" spc="-5" dirty="0">
                <a:latin typeface="DejaVu Sans" panose="020B0603030804020204"/>
                <a:cs typeface="DejaVu Sans" panose="020B0603030804020204"/>
              </a:rPr>
              <a:t>2</a:t>
            </a:r>
            <a:r>
              <a:rPr sz="3200" dirty="0">
                <a:latin typeface="Noto Sans CJK JP Regular" panose="020B0500000000000000" charset="-122"/>
                <a:cs typeface="Noto Sans CJK JP Regular" panose="020B0500000000000000" charset="-122"/>
              </a:rPr>
              <a:t>．安全威</a:t>
            </a:r>
            <a:r>
              <a:rPr sz="3200" spc="5" dirty="0">
                <a:latin typeface="Noto Sans CJK JP Regular" panose="020B0500000000000000" charset="-122"/>
                <a:cs typeface="Noto Sans CJK JP Regular" panose="020B0500000000000000" charset="-122"/>
              </a:rPr>
              <a:t>胁</a:t>
            </a:r>
            <a:endParaRPr sz="3200">
              <a:latin typeface="Noto Sans CJK JP Regular" panose="020B0500000000000000" charset="-122"/>
              <a:cs typeface="Noto Sans CJK JP Regular" panose="020B0500000000000000" charset="-122"/>
            </a:endParaRPr>
          </a:p>
          <a:p>
            <a:pPr marL="12700">
              <a:lnSpc>
                <a:spcPct val="100000"/>
              </a:lnSpc>
              <a:spcBef>
                <a:spcPts val="765"/>
              </a:spcBef>
            </a:pPr>
            <a:r>
              <a:rPr sz="3200" spc="-5" dirty="0">
                <a:latin typeface="DejaVu Sans" panose="020B0603030804020204"/>
                <a:cs typeface="DejaVu Sans" panose="020B0603030804020204"/>
              </a:rPr>
              <a:t>3</a:t>
            </a:r>
            <a:r>
              <a:rPr sz="3200" dirty="0">
                <a:latin typeface="Noto Sans CJK JP Regular" panose="020B0500000000000000" charset="-122"/>
                <a:cs typeface="Noto Sans CJK JP Regular" panose="020B0500000000000000" charset="-122"/>
              </a:rPr>
              <a:t>．攻击方</a:t>
            </a:r>
            <a:r>
              <a:rPr sz="3200" spc="5" dirty="0">
                <a:latin typeface="Noto Sans CJK JP Regular" panose="020B0500000000000000" charset="-122"/>
                <a:cs typeface="Noto Sans CJK JP Regular" panose="020B0500000000000000" charset="-122"/>
              </a:rPr>
              <a:t>式</a:t>
            </a:r>
            <a:endParaRPr sz="3200">
              <a:latin typeface="Noto Sans CJK JP Regular" panose="020B0500000000000000" charset="-122"/>
              <a:cs typeface="Noto Sans CJK JP Regular" panose="020B0500000000000000"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27375" y="272021"/>
            <a:ext cx="2887980" cy="634365"/>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1</a:t>
            </a:r>
            <a:r>
              <a:rPr sz="4000" dirty="0"/>
              <a:t>．攻击来</a:t>
            </a:r>
            <a:r>
              <a:rPr sz="4000" spc="-5" dirty="0"/>
              <a:t>源</a:t>
            </a:r>
            <a:endParaRPr sz="4000">
              <a:latin typeface="DejaVu Sans" panose="020B0603030804020204"/>
              <a:cs typeface="DejaVu Sans" panose="020B0603030804020204"/>
            </a:endParaRPr>
          </a:p>
        </p:txBody>
      </p:sp>
      <p:sp>
        <p:nvSpPr>
          <p:cNvPr id="3" name="object 3"/>
          <p:cNvSpPr/>
          <p:nvPr/>
        </p:nvSpPr>
        <p:spPr>
          <a:xfrm>
            <a:off x="1592580" y="991870"/>
            <a:ext cx="6442710" cy="3735070"/>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27375" y="275273"/>
            <a:ext cx="4062095" cy="627380"/>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2</a:t>
            </a:r>
            <a:r>
              <a:rPr sz="4000" dirty="0"/>
              <a:t>．安全威</a:t>
            </a:r>
            <a:r>
              <a:rPr sz="4000" spc="-5" dirty="0"/>
              <a:t>胁</a:t>
            </a:r>
            <a:endParaRPr sz="4000">
              <a:latin typeface="DejaVu Sans" panose="020B0603030804020204"/>
              <a:cs typeface="DejaVu Sans" panose="020B0603030804020204"/>
            </a:endParaRPr>
          </a:p>
        </p:txBody>
      </p:sp>
      <p:sp>
        <p:nvSpPr>
          <p:cNvPr id="3" name="object 3"/>
          <p:cNvSpPr txBox="1"/>
          <p:nvPr/>
        </p:nvSpPr>
        <p:spPr>
          <a:xfrm>
            <a:off x="535940" y="1171067"/>
            <a:ext cx="5737225" cy="2585720"/>
          </a:xfrm>
          <a:prstGeom prst="rect">
            <a:avLst/>
          </a:prstGeom>
        </p:spPr>
        <p:txBody>
          <a:bodyPr vert="horz" wrap="square" lIns="0" tIns="73025" rIns="0" bIns="0" rtlCol="0">
            <a:spAutoFit/>
          </a:bodyPr>
          <a:lstStyle/>
          <a:p>
            <a:pPr marL="355600" indent="-342900">
              <a:lnSpc>
                <a:spcPct val="100000"/>
              </a:lnSpc>
              <a:spcBef>
                <a:spcPts val="575"/>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威胁</a:t>
            </a:r>
            <a:r>
              <a:rPr sz="2000" spc="-5" dirty="0">
                <a:latin typeface="DejaVu Sans" panose="020B0603030804020204"/>
                <a:cs typeface="DejaVu Sans" panose="020B0603030804020204"/>
              </a:rPr>
              <a:t>1</a:t>
            </a:r>
            <a:r>
              <a:rPr sz="2000" spc="-5"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数据泄露和丢</a:t>
            </a:r>
            <a:r>
              <a:rPr sz="2000" spc="5" dirty="0">
                <a:latin typeface="Noto Sans CJK JP Regular" panose="020B0500000000000000" charset="-122"/>
                <a:cs typeface="Noto Sans CJK JP Regular" panose="020B0500000000000000" charset="-122"/>
              </a:rPr>
              <a:t>失</a:t>
            </a:r>
            <a:endParaRPr sz="2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威胁</a:t>
            </a:r>
            <a:r>
              <a:rPr sz="2000" spc="-5" dirty="0">
                <a:latin typeface="DejaVu Sans" panose="020B0603030804020204"/>
                <a:cs typeface="DejaVu Sans" panose="020B0603030804020204"/>
              </a:rPr>
              <a:t>2</a:t>
            </a:r>
            <a:r>
              <a:rPr sz="2000" spc="-5"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控制流截获及后门、</a:t>
            </a:r>
            <a:r>
              <a:rPr sz="2000" spc="-10" dirty="0">
                <a:latin typeface="DejaVu Sans" panose="020B0603030804020204"/>
                <a:cs typeface="DejaVu Sans" panose="020B0603030804020204"/>
              </a:rPr>
              <a:t>rootkits</a:t>
            </a:r>
            <a:endParaRPr sz="2000">
              <a:latin typeface="DejaVu Sans" panose="020B0603030804020204"/>
              <a:cs typeface="DejaVu Sans" panose="020B0603030804020204"/>
            </a:endParaRPr>
          </a:p>
          <a:p>
            <a:pPr marL="355600" indent="-342900">
              <a:lnSpc>
                <a:spcPct val="100000"/>
              </a:lnSpc>
              <a:spcBef>
                <a:spcPts val="480"/>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威胁</a:t>
            </a:r>
            <a:r>
              <a:rPr sz="2000" spc="-5" dirty="0">
                <a:latin typeface="DejaVu Sans" panose="020B0603030804020204"/>
                <a:cs typeface="DejaVu Sans" panose="020B0603030804020204"/>
              </a:rPr>
              <a:t>3</a:t>
            </a:r>
            <a:r>
              <a:rPr sz="2000" spc="-5"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拒绝服务</a:t>
            </a:r>
            <a:r>
              <a:rPr sz="2000" spc="-5"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Denial</a:t>
            </a:r>
            <a:r>
              <a:rPr sz="2000" spc="-15" dirty="0">
                <a:latin typeface="DejaVu Sans" panose="020B0603030804020204"/>
                <a:cs typeface="DejaVu Sans" panose="020B0603030804020204"/>
              </a:rPr>
              <a:t> </a:t>
            </a:r>
            <a:r>
              <a:rPr sz="2000" spc="-5" dirty="0">
                <a:latin typeface="DejaVu Sans" panose="020B0603030804020204"/>
                <a:cs typeface="DejaVu Sans" panose="020B0603030804020204"/>
              </a:rPr>
              <a:t>of</a:t>
            </a:r>
            <a:r>
              <a:rPr sz="2000" spc="-15" dirty="0">
                <a:latin typeface="DejaVu Sans" panose="020B0603030804020204"/>
                <a:cs typeface="DejaVu Sans" panose="020B0603030804020204"/>
              </a:rPr>
              <a:t> </a:t>
            </a:r>
            <a:r>
              <a:rPr sz="2000" spc="-5" dirty="0">
                <a:latin typeface="DejaVu Sans" panose="020B0603030804020204"/>
                <a:cs typeface="DejaVu Sans" panose="020B0603030804020204"/>
              </a:rPr>
              <a:t>Service</a:t>
            </a:r>
            <a:r>
              <a:rPr sz="2000" spc="-5"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DoS</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威胁</a:t>
            </a:r>
            <a:r>
              <a:rPr sz="2000" spc="-5" dirty="0">
                <a:latin typeface="DejaVu Sans" panose="020B0603030804020204"/>
                <a:cs typeface="DejaVu Sans" panose="020B0603030804020204"/>
              </a:rPr>
              <a:t>4</a:t>
            </a:r>
            <a:r>
              <a:rPr sz="2000" spc="-5"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虚拟机镜像威</a:t>
            </a:r>
            <a:r>
              <a:rPr sz="2000" spc="5" dirty="0">
                <a:latin typeface="Noto Sans CJK JP Regular" panose="020B0500000000000000" charset="-122"/>
                <a:cs typeface="Noto Sans CJK JP Regular" panose="020B0500000000000000" charset="-122"/>
              </a:rPr>
              <a:t>胁</a:t>
            </a:r>
            <a:endParaRPr sz="2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威胁</a:t>
            </a:r>
            <a:r>
              <a:rPr sz="2000" spc="-5" dirty="0">
                <a:latin typeface="DejaVu Sans" panose="020B0603030804020204"/>
                <a:cs typeface="DejaVu Sans" panose="020B0603030804020204"/>
              </a:rPr>
              <a:t>5</a:t>
            </a:r>
            <a:r>
              <a:rPr sz="2000" spc="-5"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运行时代码、数据篡</a:t>
            </a:r>
            <a:r>
              <a:rPr sz="2000" spc="5" dirty="0">
                <a:latin typeface="Noto Sans CJK JP Regular" panose="020B0500000000000000" charset="-122"/>
                <a:cs typeface="Noto Sans CJK JP Regular" panose="020B0500000000000000" charset="-122"/>
              </a:rPr>
              <a:t>改</a:t>
            </a:r>
            <a:endParaRPr sz="2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威胁</a:t>
            </a:r>
            <a:r>
              <a:rPr sz="2000" spc="-5" dirty="0">
                <a:latin typeface="DejaVu Sans" panose="020B0603030804020204"/>
                <a:cs typeface="DejaVu Sans" panose="020B0603030804020204"/>
              </a:rPr>
              <a:t>6</a:t>
            </a:r>
            <a:r>
              <a:rPr sz="2000" spc="-5"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权限提</a:t>
            </a:r>
            <a:r>
              <a:rPr sz="2000" spc="5" dirty="0">
                <a:latin typeface="Noto Sans CJK JP Regular" panose="020B0500000000000000" charset="-122"/>
                <a:cs typeface="Noto Sans CJK JP Regular" panose="020B0500000000000000" charset="-122"/>
              </a:rPr>
              <a:t>升</a:t>
            </a:r>
            <a:endParaRPr sz="2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威胁</a:t>
            </a:r>
            <a:r>
              <a:rPr sz="2000" spc="-5" dirty="0">
                <a:latin typeface="DejaVu Sans" panose="020B0603030804020204"/>
                <a:cs typeface="DejaVu Sans" panose="020B0603030804020204"/>
              </a:rPr>
              <a:t>7</a:t>
            </a:r>
            <a:r>
              <a:rPr sz="2000" spc="-5"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不可信的云内部人</a:t>
            </a:r>
            <a:r>
              <a:rPr sz="2000" spc="5" dirty="0">
                <a:latin typeface="Noto Sans CJK JP Regular" panose="020B0500000000000000" charset="-122"/>
                <a:cs typeface="Noto Sans CJK JP Regular" panose="020B0500000000000000" charset="-122"/>
              </a:rPr>
              <a:t>员</a:t>
            </a:r>
            <a:endParaRPr sz="2000">
              <a:latin typeface="Noto Sans CJK JP Regular" panose="020B0500000000000000" charset="-122"/>
              <a:cs typeface="Noto Sans CJK JP Regular" panose="020B0500000000000000"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127375" y="275273"/>
            <a:ext cx="3855085" cy="627380"/>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3</a:t>
            </a:r>
            <a:r>
              <a:rPr sz="4000" dirty="0"/>
              <a:t>．攻击方</a:t>
            </a:r>
            <a:r>
              <a:rPr sz="4000" spc="-5" dirty="0"/>
              <a:t>式</a:t>
            </a:r>
            <a:endParaRPr sz="4000">
              <a:latin typeface="DejaVu Sans" panose="020B0603030804020204"/>
              <a:cs typeface="DejaVu Sans" panose="020B0603030804020204"/>
            </a:endParaRPr>
          </a:p>
        </p:txBody>
      </p:sp>
      <p:sp>
        <p:nvSpPr>
          <p:cNvPr id="3" name="object 3"/>
          <p:cNvSpPr txBox="1"/>
          <p:nvPr/>
        </p:nvSpPr>
        <p:spPr>
          <a:xfrm>
            <a:off x="535940" y="1158240"/>
            <a:ext cx="4025900" cy="2219325"/>
          </a:xfrm>
          <a:prstGeom prst="rect">
            <a:avLst/>
          </a:prstGeom>
        </p:spPr>
        <p:txBody>
          <a:bodyPr vert="horz" wrap="square" lIns="0" tIns="85725" rIns="0" bIns="0" rtlCol="0">
            <a:spAutoFit/>
          </a:bodyPr>
          <a:lstStyle/>
          <a:p>
            <a:pPr marL="355600" indent="-342900">
              <a:lnSpc>
                <a:spcPct val="100000"/>
              </a:lnSpc>
              <a:spcBef>
                <a:spcPts val="675"/>
              </a:spcBef>
              <a:buChar char="•"/>
              <a:tabLst>
                <a:tab pos="354965" algn="l"/>
                <a:tab pos="355600" algn="l"/>
              </a:tabLst>
            </a:pPr>
            <a:r>
              <a:rPr sz="2400" spc="-5" dirty="0">
                <a:latin typeface="DejaVu Sans" panose="020B0603030804020204"/>
                <a:cs typeface="DejaVu Sans" panose="020B0603030804020204"/>
              </a:rPr>
              <a:t>DMA</a:t>
            </a:r>
            <a:r>
              <a:rPr sz="2400" dirty="0">
                <a:latin typeface="Noto Sans CJK JP Regular" panose="020B0500000000000000" charset="-122"/>
                <a:cs typeface="Noto Sans CJK JP Regular" panose="020B0500000000000000" charset="-122"/>
              </a:rPr>
              <a:t>攻击</a:t>
            </a:r>
            <a:endParaRPr sz="2400">
              <a:latin typeface="Noto Sans CJK JP Regular" panose="020B0500000000000000" charset="-122"/>
              <a:cs typeface="Noto Sans CJK JP Regular" panose="020B0500000000000000" charset="-122"/>
            </a:endParaRPr>
          </a:p>
          <a:p>
            <a:pPr marL="355600" indent="-342900">
              <a:lnSpc>
                <a:spcPct val="100000"/>
              </a:lnSpc>
              <a:spcBef>
                <a:spcPts val="575"/>
              </a:spcBef>
              <a:buFont typeface="DejaVu Sans" panose="020B0603030804020204"/>
              <a:buChar char="•"/>
              <a:tabLst>
                <a:tab pos="354965" algn="l"/>
                <a:tab pos="355600" algn="l"/>
              </a:tabLst>
            </a:pPr>
            <a:r>
              <a:rPr sz="2400" dirty="0">
                <a:latin typeface="Noto Sans CJK JP Regular" panose="020B0500000000000000" charset="-122"/>
                <a:cs typeface="Noto Sans CJK JP Regular" panose="020B0500000000000000" charset="-122"/>
              </a:rPr>
              <a:t>多重映射和虚拟机跨域访问</a:t>
            </a:r>
            <a:endParaRPr sz="2400">
              <a:latin typeface="Noto Sans CJK JP Regular" panose="020B0500000000000000" charset="-122"/>
              <a:cs typeface="Noto Sans CJK JP Regular" panose="020B0500000000000000" charset="-122"/>
            </a:endParaRPr>
          </a:p>
          <a:p>
            <a:pPr marL="355600" indent="-342900">
              <a:lnSpc>
                <a:spcPct val="100000"/>
              </a:lnSpc>
              <a:spcBef>
                <a:spcPts val="575"/>
              </a:spcBef>
              <a:buFont typeface="DejaVu Sans" panose="020B0603030804020204"/>
              <a:buChar char="•"/>
              <a:tabLst>
                <a:tab pos="354965" algn="l"/>
                <a:tab pos="355600" algn="l"/>
              </a:tabLst>
            </a:pPr>
            <a:r>
              <a:rPr sz="2400" dirty="0">
                <a:latin typeface="Noto Sans CJK JP Regular" panose="020B0500000000000000" charset="-122"/>
                <a:cs typeface="Noto Sans CJK JP Regular" panose="020B0500000000000000" charset="-122"/>
              </a:rPr>
              <a:t>跨虚拟机的</a:t>
            </a:r>
            <a:r>
              <a:rPr sz="2400" spc="-5" dirty="0">
                <a:latin typeface="DejaVu Sans" panose="020B0603030804020204"/>
                <a:cs typeface="DejaVu Sans" panose="020B0603030804020204"/>
              </a:rPr>
              <a:t>Cache</a:t>
            </a:r>
            <a:r>
              <a:rPr sz="2400" dirty="0">
                <a:latin typeface="Noto Sans CJK JP Regular" panose="020B0500000000000000" charset="-122"/>
                <a:cs typeface="Noto Sans CJK JP Regular" panose="020B0500000000000000" charset="-122"/>
              </a:rPr>
              <a:t>攻击</a:t>
            </a:r>
            <a:endParaRPr sz="2400">
              <a:latin typeface="Noto Sans CJK JP Regular" panose="020B0500000000000000" charset="-122"/>
              <a:cs typeface="Noto Sans CJK JP Regular" panose="020B0500000000000000" charset="-122"/>
            </a:endParaRPr>
          </a:p>
          <a:p>
            <a:pPr marL="355600" indent="-342900">
              <a:lnSpc>
                <a:spcPct val="100000"/>
              </a:lnSpc>
              <a:spcBef>
                <a:spcPts val="575"/>
              </a:spcBef>
              <a:buFont typeface="DejaVu Sans" panose="020B0603030804020204"/>
              <a:buChar char="•"/>
              <a:tabLst>
                <a:tab pos="354965" algn="l"/>
                <a:tab pos="355600" algn="l"/>
              </a:tabLst>
            </a:pPr>
            <a:r>
              <a:rPr sz="2400" dirty="0">
                <a:latin typeface="Noto Sans CJK JP Regular" panose="020B0500000000000000" charset="-122"/>
                <a:cs typeface="Noto Sans CJK JP Regular" panose="020B0500000000000000" charset="-122"/>
              </a:rPr>
              <a:t>快照、内存转存威胁</a:t>
            </a:r>
            <a:endParaRPr sz="2400">
              <a:latin typeface="Noto Sans CJK JP Regular" panose="020B0500000000000000" charset="-122"/>
              <a:cs typeface="Noto Sans CJK JP Regular" panose="020B0500000000000000" charset="-122"/>
            </a:endParaRPr>
          </a:p>
          <a:p>
            <a:pPr marL="355600" indent="-342900">
              <a:lnSpc>
                <a:spcPct val="100000"/>
              </a:lnSpc>
              <a:spcBef>
                <a:spcPts val="575"/>
              </a:spcBef>
              <a:buFont typeface="DejaVu Sans" panose="020B0603030804020204"/>
              <a:buChar char="•"/>
              <a:tabLst>
                <a:tab pos="354965" algn="l"/>
                <a:tab pos="355600" algn="l"/>
              </a:tabLst>
            </a:pPr>
            <a:r>
              <a:rPr sz="2400" dirty="0">
                <a:latin typeface="Noto Sans CJK JP Regular" panose="020B0500000000000000" charset="-122"/>
                <a:cs typeface="Noto Sans CJK JP Regular" panose="020B0500000000000000" charset="-122"/>
              </a:rPr>
              <a:t>物理攻击和线路窃听</a:t>
            </a:r>
            <a:endParaRPr sz="2400">
              <a:latin typeface="Noto Sans CJK JP Regular" panose="020B0500000000000000" charset="-122"/>
              <a:cs typeface="Noto Sans CJK JP Regular" panose="020B0500000000000000" charset="-122"/>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00400" y="272021"/>
            <a:ext cx="2861946" cy="627736"/>
          </a:xfrm>
          <a:prstGeom prst="rect">
            <a:avLst/>
          </a:prstGeom>
        </p:spPr>
        <p:txBody>
          <a:bodyPr vert="horz" wrap="square" lIns="0" tIns="12065" rIns="0" bIns="0" rtlCol="0">
            <a:spAutoFit/>
          </a:bodyPr>
          <a:lstStyle/>
          <a:p>
            <a:pPr marL="12700">
              <a:lnSpc>
                <a:spcPct val="100000"/>
              </a:lnSpc>
              <a:spcBef>
                <a:spcPts val="95"/>
              </a:spcBef>
            </a:pPr>
            <a:r>
              <a:rPr sz="4000" spc="-5" dirty="0" smtClean="0">
                <a:latin typeface="DejaVu Sans" panose="020B0603030804020204"/>
                <a:cs typeface="DejaVu Sans" panose="020B0603030804020204"/>
              </a:rPr>
              <a:t>DMA</a:t>
            </a:r>
            <a:r>
              <a:rPr lang="zh-CN" altLang="en-US" sz="4000" spc="-5" dirty="0" smtClean="0">
                <a:latin typeface="黑体" panose="02010609060101010101" pitchFamily="49" charset="-122"/>
                <a:ea typeface="黑体" panose="02010609060101010101" pitchFamily="49" charset="-122"/>
                <a:cs typeface="DejaVu Sans" panose="020B0603030804020204"/>
              </a:rPr>
              <a:t>攻击</a:t>
            </a:r>
            <a:endParaRPr sz="4000" spc="-5" dirty="0">
              <a:latin typeface="黑体" panose="02010609060101010101" pitchFamily="49" charset="-122"/>
              <a:ea typeface="黑体" panose="02010609060101010101" pitchFamily="49" charset="-122"/>
              <a:cs typeface="DejaVu Sans" panose="020B0603030804020204"/>
            </a:endParaRPr>
          </a:p>
        </p:txBody>
      </p:sp>
      <p:sp>
        <p:nvSpPr>
          <p:cNvPr id="3" name="object 3"/>
          <p:cNvSpPr txBox="1"/>
          <p:nvPr/>
        </p:nvSpPr>
        <p:spPr>
          <a:xfrm>
            <a:off x="878840" y="1232535"/>
            <a:ext cx="7823200" cy="2935605"/>
          </a:xfrm>
          <a:prstGeom prst="rect">
            <a:avLst/>
          </a:prstGeom>
        </p:spPr>
        <p:txBody>
          <a:bodyPr vert="horz" wrap="square" lIns="0" tIns="12065" rIns="0" bIns="0" rtlCol="0">
            <a:spAutoFit/>
          </a:bodyPr>
          <a:lstStyle/>
          <a:p>
            <a:pPr marL="12700" marR="136525">
              <a:lnSpc>
                <a:spcPct val="100000"/>
              </a:lnSpc>
              <a:spcBef>
                <a:spcPts val="95"/>
              </a:spcBef>
            </a:pPr>
            <a:r>
              <a:rPr sz="1900" dirty="0">
                <a:latin typeface="DejaVu Sans" panose="020B0603030804020204"/>
                <a:cs typeface="DejaVu Sans" panose="020B0603030804020204"/>
              </a:rPr>
              <a:t>DM</a:t>
            </a:r>
            <a:r>
              <a:rPr sz="1900" spc="-5" dirty="0">
                <a:latin typeface="DejaVu Sans" panose="020B0603030804020204"/>
                <a:cs typeface="DejaVu Sans" panose="020B0603030804020204"/>
              </a:rPr>
              <a:t>A</a:t>
            </a:r>
            <a:r>
              <a:rPr sz="1900" dirty="0">
                <a:latin typeface="Noto Sans CJK JP Regular" panose="020B0500000000000000" charset="-122"/>
                <a:cs typeface="Noto Sans CJK JP Regular" panose="020B0500000000000000" charset="-122"/>
              </a:rPr>
              <a:t>的初衷是允许外围设备绕过</a:t>
            </a:r>
            <a:r>
              <a:rPr sz="1900" dirty="0">
                <a:latin typeface="DejaVu Sans" panose="020B0603030804020204"/>
                <a:cs typeface="DejaVu Sans" panose="020B0603030804020204"/>
              </a:rPr>
              <a:t>MM</a:t>
            </a:r>
            <a:r>
              <a:rPr sz="1900" spc="-5" dirty="0">
                <a:latin typeface="DejaVu Sans" panose="020B0603030804020204"/>
                <a:cs typeface="DejaVu Sans" panose="020B0603030804020204"/>
              </a:rPr>
              <a:t>U</a:t>
            </a:r>
            <a:r>
              <a:rPr sz="1900" dirty="0">
                <a:latin typeface="Noto Sans CJK JP Regular" panose="020B0500000000000000" charset="-122"/>
                <a:cs typeface="Noto Sans CJK JP Regular" panose="020B0500000000000000" charset="-122"/>
              </a:rPr>
              <a:t>，直接对物理内存进行读写操作</a:t>
            </a:r>
            <a:r>
              <a:rPr sz="1900" spc="-5" dirty="0">
                <a:latin typeface="Noto Sans CJK JP Regular" panose="020B0500000000000000" charset="-122"/>
                <a:cs typeface="Noto Sans CJK JP Regular" panose="020B0500000000000000" charset="-122"/>
              </a:rPr>
              <a:t>， </a:t>
            </a:r>
            <a:r>
              <a:rPr sz="1900" dirty="0">
                <a:latin typeface="Noto Sans CJK JP Regular" panose="020B0500000000000000" charset="-122"/>
                <a:cs typeface="Noto Sans CJK JP Regular" panose="020B0500000000000000" charset="-122"/>
              </a:rPr>
              <a:t>从而提高</a:t>
            </a:r>
            <a:r>
              <a:rPr sz="1900" spc="-5" dirty="0">
                <a:latin typeface="DejaVu Sans" panose="020B0603030804020204"/>
                <a:cs typeface="DejaVu Sans" panose="020B0603030804020204"/>
              </a:rPr>
              <a:t>I/O</a:t>
            </a:r>
            <a:r>
              <a:rPr sz="1900" dirty="0">
                <a:latin typeface="Noto Sans CJK JP Regular" panose="020B0500000000000000" charset="-122"/>
                <a:cs typeface="Noto Sans CJK JP Regular" panose="020B0500000000000000" charset="-122"/>
              </a:rPr>
              <a:t>效率。在</a:t>
            </a:r>
            <a:r>
              <a:rPr sz="1900" spc="-5" dirty="0">
                <a:latin typeface="DejaVu Sans" panose="020B0603030804020204"/>
                <a:cs typeface="DejaVu Sans" panose="020B0603030804020204"/>
              </a:rPr>
              <a:t>Intel</a:t>
            </a:r>
            <a:r>
              <a:rPr sz="1900" spc="-25" dirty="0">
                <a:latin typeface="DejaVu Sans" panose="020B0603030804020204"/>
                <a:cs typeface="DejaVu Sans" panose="020B0603030804020204"/>
              </a:rPr>
              <a:t> </a:t>
            </a:r>
            <a:r>
              <a:rPr sz="1900" spc="-5" dirty="0">
                <a:latin typeface="DejaVu Sans" panose="020B0603030804020204"/>
                <a:cs typeface="DejaVu Sans" panose="020B0603030804020204"/>
              </a:rPr>
              <a:t>VTd</a:t>
            </a:r>
            <a:r>
              <a:rPr sz="1900" dirty="0">
                <a:latin typeface="Noto Sans CJK JP Regular" panose="020B0500000000000000" charset="-122"/>
                <a:cs typeface="Noto Sans CJK JP Regular" panose="020B0500000000000000" charset="-122"/>
              </a:rPr>
              <a:t>提出之前，具有</a:t>
            </a:r>
            <a:r>
              <a:rPr sz="1900" spc="-5" dirty="0">
                <a:latin typeface="DejaVu Sans" panose="020B0603030804020204"/>
                <a:cs typeface="DejaVu Sans" panose="020B0603030804020204"/>
              </a:rPr>
              <a:t>DMA</a:t>
            </a:r>
            <a:r>
              <a:rPr sz="1900" dirty="0">
                <a:latin typeface="Noto Sans CJK JP Regular" panose="020B0500000000000000" charset="-122"/>
                <a:cs typeface="Noto Sans CJK JP Regular" panose="020B0500000000000000" charset="-122"/>
              </a:rPr>
              <a:t>功能的外设可以</a:t>
            </a:r>
            <a:r>
              <a:rPr sz="1900" spc="-5" dirty="0">
                <a:latin typeface="Noto Sans CJK JP Regular" panose="020B0500000000000000" charset="-122"/>
                <a:cs typeface="Noto Sans CJK JP Regular" panose="020B0500000000000000" charset="-122"/>
              </a:rPr>
              <a:t>对 </a:t>
            </a:r>
            <a:r>
              <a:rPr sz="1900" dirty="0">
                <a:latin typeface="Noto Sans CJK JP Regular" panose="020B0500000000000000" charset="-122"/>
                <a:cs typeface="Noto Sans CJK JP Regular" panose="020B0500000000000000" charset="-122"/>
              </a:rPr>
              <a:t>物理内存进行任意访问</a:t>
            </a:r>
            <a:r>
              <a:rPr sz="1900" spc="-5" dirty="0">
                <a:latin typeface="Noto Sans CJK JP Regular" panose="020B0500000000000000" charset="-122"/>
                <a:cs typeface="Noto Sans CJK JP Regular" panose="020B0500000000000000" charset="-122"/>
              </a:rPr>
              <a:t>，</a:t>
            </a:r>
            <a:r>
              <a:rPr sz="1900" spc="-5" dirty="0">
                <a:latin typeface="DejaVu Sans" panose="020B0603030804020204"/>
                <a:cs typeface="DejaVu Sans" panose="020B0603030804020204"/>
              </a:rPr>
              <a:t>VTd</a:t>
            </a:r>
            <a:r>
              <a:rPr sz="1900" dirty="0">
                <a:latin typeface="Noto Sans CJK JP Regular" panose="020B0500000000000000" charset="-122"/>
                <a:cs typeface="Noto Sans CJK JP Regular" panose="020B0500000000000000" charset="-122"/>
              </a:rPr>
              <a:t>的提出使这一问题得到了缓解。</a:t>
            </a:r>
            <a:r>
              <a:rPr sz="1900" spc="-5" dirty="0">
                <a:latin typeface="DejaVu Sans" panose="020B0603030804020204"/>
                <a:cs typeface="DejaVu Sans" panose="020B0603030804020204"/>
              </a:rPr>
              <a:t>DMA</a:t>
            </a:r>
            <a:r>
              <a:rPr sz="1900" dirty="0">
                <a:latin typeface="Noto Sans CJK JP Regular" panose="020B0500000000000000" charset="-122"/>
                <a:cs typeface="Noto Sans CJK JP Regular" panose="020B0500000000000000" charset="-122"/>
              </a:rPr>
              <a:t>攻</a:t>
            </a:r>
            <a:r>
              <a:rPr sz="1900" spc="-5" dirty="0">
                <a:latin typeface="Noto Sans CJK JP Regular" panose="020B0500000000000000" charset="-122"/>
                <a:cs typeface="Noto Sans CJK JP Regular" panose="020B0500000000000000" charset="-122"/>
              </a:rPr>
              <a:t>击 </a:t>
            </a:r>
            <a:r>
              <a:rPr sz="1900" dirty="0">
                <a:latin typeface="Noto Sans CJK JP Regular" panose="020B0500000000000000" charset="-122"/>
                <a:cs typeface="Noto Sans CJK JP Regular" panose="020B0500000000000000" charset="-122"/>
              </a:rPr>
              <a:t>主要分为</a:t>
            </a:r>
            <a:r>
              <a:rPr sz="1900" spc="-5" dirty="0">
                <a:latin typeface="DejaVu Sans" panose="020B0603030804020204"/>
                <a:cs typeface="DejaVu Sans" panose="020B0603030804020204"/>
              </a:rPr>
              <a:t>3</a:t>
            </a:r>
            <a:r>
              <a:rPr sz="1900" dirty="0">
                <a:latin typeface="Noto Sans CJK JP Regular" panose="020B0500000000000000" charset="-122"/>
                <a:cs typeface="Noto Sans CJK JP Regular" panose="020B0500000000000000" charset="-122"/>
              </a:rPr>
              <a:t>步：</a:t>
            </a:r>
            <a:r>
              <a:rPr sz="1900" dirty="0">
                <a:solidFill>
                  <a:srgbClr val="FF0000"/>
                </a:solidFill>
                <a:latin typeface="Noto Sans CJK JP Regular" panose="020B0500000000000000" charset="-122"/>
                <a:cs typeface="Noto Sans CJK JP Regular" panose="020B0500000000000000" charset="-122"/>
              </a:rPr>
              <a:t>首先</a:t>
            </a:r>
            <a:r>
              <a:rPr sz="1900" dirty="0">
                <a:latin typeface="Noto Sans CJK JP Regular" panose="020B0500000000000000" charset="-122"/>
                <a:cs typeface="Noto Sans CJK JP Regular" panose="020B0500000000000000" charset="-122"/>
              </a:rPr>
              <a:t>，对外设进行改造，嵌入恶意代码；</a:t>
            </a:r>
            <a:r>
              <a:rPr sz="1900" dirty="0">
                <a:solidFill>
                  <a:srgbClr val="FF0000"/>
                </a:solidFill>
                <a:latin typeface="Noto Sans CJK JP Regular" panose="020B0500000000000000" charset="-122"/>
                <a:cs typeface="Noto Sans CJK JP Regular" panose="020B0500000000000000" charset="-122"/>
              </a:rPr>
              <a:t>然后</a:t>
            </a:r>
            <a:r>
              <a:rPr sz="1900" dirty="0">
                <a:latin typeface="Noto Sans CJK JP Regular" panose="020B0500000000000000" charset="-122"/>
                <a:cs typeface="Noto Sans CJK JP Regular" panose="020B0500000000000000" charset="-122"/>
              </a:rPr>
              <a:t>，将外设</a:t>
            </a:r>
            <a:r>
              <a:rPr sz="1900" spc="-5" dirty="0">
                <a:latin typeface="Noto Sans CJK JP Regular" panose="020B0500000000000000" charset="-122"/>
                <a:cs typeface="Noto Sans CJK JP Regular" panose="020B0500000000000000" charset="-122"/>
              </a:rPr>
              <a:t>部 </a:t>
            </a:r>
            <a:r>
              <a:rPr sz="1900" dirty="0">
                <a:latin typeface="Noto Sans CJK JP Regular" panose="020B0500000000000000" charset="-122"/>
                <a:cs typeface="Noto Sans CJK JP Regular" panose="020B0500000000000000" charset="-122"/>
              </a:rPr>
              <a:t>署到目标主机中；</a:t>
            </a:r>
            <a:r>
              <a:rPr sz="1900" dirty="0">
                <a:solidFill>
                  <a:srgbClr val="FF0000"/>
                </a:solidFill>
                <a:latin typeface="Noto Sans CJK JP Regular" panose="020B0500000000000000" charset="-122"/>
                <a:cs typeface="Noto Sans CJK JP Regular" panose="020B0500000000000000" charset="-122"/>
              </a:rPr>
              <a:t>最后</a:t>
            </a:r>
            <a:r>
              <a:rPr sz="1900" dirty="0">
                <a:latin typeface="Noto Sans CJK JP Regular" panose="020B0500000000000000" charset="-122"/>
                <a:cs typeface="Noto Sans CJK JP Regular" panose="020B0500000000000000" charset="-122"/>
              </a:rPr>
              <a:t>，利用恶意代码发送</a:t>
            </a:r>
            <a:r>
              <a:rPr sz="1900" spc="-5" dirty="0">
                <a:latin typeface="DejaVu Sans" panose="020B0603030804020204"/>
                <a:cs typeface="DejaVu Sans" panose="020B0603030804020204"/>
              </a:rPr>
              <a:t>DMA</a:t>
            </a:r>
            <a:r>
              <a:rPr sz="1900" dirty="0">
                <a:latin typeface="Noto Sans CJK JP Regular" panose="020B0500000000000000" charset="-122"/>
                <a:cs typeface="Noto Sans CJK JP Regular" panose="020B0500000000000000" charset="-122"/>
              </a:rPr>
              <a:t>请求，实现恶意攻击</a:t>
            </a:r>
            <a:r>
              <a:rPr sz="1900" spc="-5" dirty="0">
                <a:latin typeface="Noto Sans CJK JP Regular" panose="020B0500000000000000" charset="-122"/>
                <a:cs typeface="Noto Sans CJK JP Regular" panose="020B0500000000000000" charset="-122"/>
              </a:rPr>
              <a:t>。</a:t>
            </a:r>
            <a:endParaRPr sz="1900">
              <a:latin typeface="Noto Sans CJK JP Regular" panose="020B0500000000000000" charset="-122"/>
              <a:cs typeface="Noto Sans CJK JP Regular" panose="020B0500000000000000" charset="-122"/>
            </a:endParaRPr>
          </a:p>
          <a:p>
            <a:pPr marL="12700" marR="5080">
              <a:lnSpc>
                <a:spcPct val="100000"/>
              </a:lnSpc>
            </a:pPr>
            <a:r>
              <a:rPr sz="1900" spc="-5" dirty="0">
                <a:latin typeface="DejaVu Sans" panose="020B0603030804020204"/>
                <a:cs typeface="DejaVu Sans" panose="020B0603030804020204"/>
              </a:rPr>
              <a:t>DMA</a:t>
            </a:r>
            <a:r>
              <a:rPr sz="1900" dirty="0">
                <a:latin typeface="Noto Sans CJK JP Regular" panose="020B0500000000000000" charset="-122"/>
                <a:cs typeface="Noto Sans CJK JP Regular" panose="020B0500000000000000" charset="-122"/>
              </a:rPr>
              <a:t>攻击的难点是定位需要访问的数据结构或代码的地址，如此才能</a:t>
            </a:r>
            <a:r>
              <a:rPr sz="1900" spc="-5" dirty="0">
                <a:latin typeface="Noto Sans CJK JP Regular" panose="020B0500000000000000" charset="-122"/>
                <a:cs typeface="Noto Sans CJK JP Regular" panose="020B0500000000000000" charset="-122"/>
              </a:rPr>
              <a:t>精 </a:t>
            </a:r>
            <a:r>
              <a:rPr sz="1900" dirty="0">
                <a:latin typeface="Noto Sans CJK JP Regular" panose="020B0500000000000000" charset="-122"/>
                <a:cs typeface="Noto Sans CJK JP Regular" panose="020B0500000000000000" charset="-122"/>
              </a:rPr>
              <a:t>确地实现有目的的攻击。否则，只能利用</a:t>
            </a:r>
            <a:r>
              <a:rPr sz="1900" spc="-5" dirty="0">
                <a:latin typeface="DejaVu Sans" panose="020B0603030804020204"/>
                <a:cs typeface="DejaVu Sans" panose="020B0603030804020204"/>
              </a:rPr>
              <a:t>DMA</a:t>
            </a:r>
            <a:r>
              <a:rPr sz="1900" dirty="0">
                <a:latin typeface="Noto Sans CJK JP Regular" panose="020B0500000000000000" charset="-122"/>
                <a:cs typeface="Noto Sans CJK JP Regular" panose="020B0500000000000000" charset="-122"/>
              </a:rPr>
              <a:t>进行粗粒度的数据窃取</a:t>
            </a:r>
            <a:r>
              <a:rPr sz="1900" spc="-5" dirty="0">
                <a:latin typeface="Noto Sans CJK JP Regular" panose="020B0500000000000000" charset="-122"/>
                <a:cs typeface="Noto Sans CJK JP Regular" panose="020B0500000000000000" charset="-122"/>
              </a:rPr>
              <a:t>。 </a:t>
            </a:r>
            <a:r>
              <a:rPr sz="1900" dirty="0">
                <a:latin typeface="Noto Sans CJK JP Regular" panose="020B0500000000000000" charset="-122"/>
                <a:cs typeface="Noto Sans CJK JP Regular" panose="020B0500000000000000" charset="-122"/>
              </a:rPr>
              <a:t>在虚拟化场景下，内部攻击者可以通过</a:t>
            </a:r>
            <a:r>
              <a:rPr sz="1900" dirty="0">
                <a:latin typeface="DejaVu Sans" panose="020B0603030804020204"/>
                <a:cs typeface="DejaVu Sans" panose="020B0603030804020204"/>
              </a:rPr>
              <a:t>DM</a:t>
            </a:r>
            <a:r>
              <a:rPr sz="1900" spc="-5" dirty="0">
                <a:latin typeface="DejaVu Sans" panose="020B0603030804020204"/>
                <a:cs typeface="DejaVu Sans" panose="020B0603030804020204"/>
              </a:rPr>
              <a:t>A</a:t>
            </a:r>
            <a:r>
              <a:rPr sz="1900" dirty="0">
                <a:latin typeface="Noto Sans CJK JP Regular" panose="020B0500000000000000" charset="-122"/>
                <a:cs typeface="Noto Sans CJK JP Regular" panose="020B0500000000000000" charset="-122"/>
              </a:rPr>
              <a:t>设备，对物理内存中的代码</a:t>
            </a:r>
            <a:r>
              <a:rPr sz="1900" spc="-5" dirty="0">
                <a:latin typeface="Noto Sans CJK JP Regular" panose="020B0500000000000000" charset="-122"/>
                <a:cs typeface="Noto Sans CJK JP Regular" panose="020B0500000000000000" charset="-122"/>
              </a:rPr>
              <a:t>、 </a:t>
            </a:r>
            <a:r>
              <a:rPr sz="1900" dirty="0">
                <a:latin typeface="Noto Sans CJK JP Regular" panose="020B0500000000000000" charset="-122"/>
                <a:cs typeface="Noto Sans CJK JP Regular" panose="020B0500000000000000" charset="-122"/>
              </a:rPr>
              <a:t>数据进行篡改或窃取，从而实现代码注入、控制流劫持和数据泄露等</a:t>
            </a:r>
            <a:r>
              <a:rPr sz="1900" spc="-5" dirty="0">
                <a:latin typeface="Noto Sans CJK JP Regular" panose="020B0500000000000000" charset="-122"/>
                <a:cs typeface="Noto Sans CJK JP Regular" panose="020B0500000000000000" charset="-122"/>
              </a:rPr>
              <a:t>。</a:t>
            </a:r>
            <a:endParaRPr sz="1900">
              <a:latin typeface="Noto Sans CJK JP Regular" panose="020B0500000000000000" charset="-122"/>
              <a:cs typeface="Noto Sans CJK JP Regular" panose="020B0500000000000000" charset="-122"/>
            </a:endParaRPr>
          </a:p>
          <a:p>
            <a:pPr marL="12700">
              <a:lnSpc>
                <a:spcPct val="100000"/>
              </a:lnSpc>
            </a:pPr>
            <a:r>
              <a:rPr sz="1900" dirty="0">
                <a:latin typeface="Noto Sans CJK JP Regular" panose="020B0500000000000000" charset="-122"/>
                <a:cs typeface="Noto Sans CJK JP Regular" panose="020B0500000000000000" charset="-122"/>
              </a:rPr>
              <a:t>当前的主要解决方案是</a:t>
            </a:r>
            <a:r>
              <a:rPr sz="1900" dirty="0">
                <a:solidFill>
                  <a:srgbClr val="FF0000"/>
                </a:solidFill>
                <a:latin typeface="Noto Sans CJK JP Regular" panose="020B0500000000000000" charset="-122"/>
                <a:cs typeface="Noto Sans CJK JP Regular" panose="020B0500000000000000" charset="-122"/>
              </a:rPr>
              <a:t>结合</a:t>
            </a:r>
            <a:r>
              <a:rPr sz="1900" spc="-5" dirty="0">
                <a:solidFill>
                  <a:srgbClr val="FF0000"/>
                </a:solidFill>
                <a:latin typeface="DejaVu Sans" panose="020B0603030804020204"/>
                <a:cs typeface="DejaVu Sans" panose="020B0603030804020204"/>
              </a:rPr>
              <a:t>IO</a:t>
            </a:r>
            <a:r>
              <a:rPr sz="1900" spc="-10" dirty="0">
                <a:solidFill>
                  <a:srgbClr val="FF0000"/>
                </a:solidFill>
                <a:latin typeface="DejaVu Sans" panose="020B0603030804020204"/>
                <a:cs typeface="DejaVu Sans" panose="020B0603030804020204"/>
              </a:rPr>
              <a:t> </a:t>
            </a:r>
            <a:r>
              <a:rPr sz="1900" spc="-5" dirty="0">
                <a:solidFill>
                  <a:srgbClr val="FF0000"/>
                </a:solidFill>
                <a:latin typeface="DejaVu Sans" panose="020B0603030804020204"/>
                <a:cs typeface="DejaVu Sans" panose="020B0603030804020204"/>
              </a:rPr>
              <a:t>MMU</a:t>
            </a:r>
            <a:r>
              <a:rPr sz="1900" dirty="0">
                <a:solidFill>
                  <a:srgbClr val="FF0000"/>
                </a:solidFill>
                <a:latin typeface="Noto Sans CJK JP Regular" panose="020B0500000000000000" charset="-122"/>
                <a:cs typeface="Noto Sans CJK JP Regular" panose="020B0500000000000000" charset="-122"/>
              </a:rPr>
              <a:t>对</a:t>
            </a:r>
            <a:r>
              <a:rPr sz="1900" spc="-5" dirty="0">
                <a:solidFill>
                  <a:srgbClr val="FF0000"/>
                </a:solidFill>
                <a:latin typeface="DejaVu Sans" panose="020B0603030804020204"/>
                <a:cs typeface="DejaVu Sans" panose="020B0603030804020204"/>
              </a:rPr>
              <a:t>DMA</a:t>
            </a:r>
            <a:r>
              <a:rPr sz="1900" dirty="0">
                <a:solidFill>
                  <a:srgbClr val="FF0000"/>
                </a:solidFill>
                <a:latin typeface="Noto Sans CJK JP Regular" panose="020B0500000000000000" charset="-122"/>
                <a:cs typeface="Noto Sans CJK JP Regular" panose="020B0500000000000000" charset="-122"/>
              </a:rPr>
              <a:t>的读写操作进行限制</a:t>
            </a:r>
            <a:r>
              <a:rPr sz="1900" spc="-5" dirty="0">
                <a:solidFill>
                  <a:srgbClr val="FF0000"/>
                </a:solidFill>
                <a:latin typeface="Noto Sans CJK JP Regular" panose="020B0500000000000000" charset="-122"/>
                <a:cs typeface="Noto Sans CJK JP Regular" panose="020B0500000000000000" charset="-122"/>
              </a:rPr>
              <a:t>。</a:t>
            </a:r>
            <a:endParaRPr sz="1900" spc="-5" dirty="0">
              <a:solidFill>
                <a:srgbClr val="FF0000"/>
              </a:solidFill>
              <a:latin typeface="Noto Sans CJK JP Regular" panose="020B0500000000000000" charset="-122"/>
              <a:cs typeface="Noto Sans CJK JP Regular" panose="020B0500000000000000"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11300" y="275273"/>
            <a:ext cx="6656705" cy="627380"/>
          </a:xfrm>
          <a:prstGeom prst="rect">
            <a:avLst/>
          </a:prstGeom>
        </p:spPr>
        <p:txBody>
          <a:bodyPr vert="horz" wrap="square" lIns="0" tIns="12065" rIns="0" bIns="0" rtlCol="0">
            <a:spAutoFit/>
          </a:bodyPr>
          <a:lstStyle/>
          <a:p>
            <a:pPr marL="12700">
              <a:lnSpc>
                <a:spcPct val="100000"/>
              </a:lnSpc>
              <a:spcBef>
                <a:spcPts val="95"/>
              </a:spcBef>
            </a:pPr>
            <a:r>
              <a:rPr sz="4000" dirty="0"/>
              <a:t>多重映射和虚拟机跨域访</a:t>
            </a:r>
            <a:r>
              <a:rPr sz="4000" spc="-5" dirty="0"/>
              <a:t>问</a:t>
            </a:r>
            <a:endParaRPr sz="4000"/>
          </a:p>
        </p:txBody>
      </p:sp>
      <p:sp>
        <p:nvSpPr>
          <p:cNvPr id="3" name="object 3"/>
          <p:cNvSpPr txBox="1"/>
          <p:nvPr/>
        </p:nvSpPr>
        <p:spPr>
          <a:xfrm>
            <a:off x="878839" y="1232535"/>
            <a:ext cx="7746365" cy="2920365"/>
          </a:xfrm>
          <a:prstGeom prst="rect">
            <a:avLst/>
          </a:prstGeom>
        </p:spPr>
        <p:txBody>
          <a:bodyPr vert="horz" wrap="square" lIns="0" tIns="12065" rIns="0" bIns="0" rtlCol="0">
            <a:spAutoFit/>
          </a:bodyPr>
          <a:lstStyle/>
          <a:p>
            <a:pPr marL="12700" marR="107950">
              <a:lnSpc>
                <a:spcPct val="100000"/>
              </a:lnSpc>
              <a:spcBef>
                <a:spcPts val="95"/>
              </a:spcBef>
            </a:pPr>
            <a:r>
              <a:rPr sz="1900" dirty="0">
                <a:latin typeface="Noto Sans CJK JP Regular" panose="020B0500000000000000" charset="-122"/>
                <a:cs typeface="Noto Sans CJK JP Regular" panose="020B0500000000000000" charset="-122"/>
              </a:rPr>
              <a:t>跨域访问是指客户虚拟机不仅能够访问自身的地址空间，同时还能够</a:t>
            </a:r>
            <a:r>
              <a:rPr sz="1900" spc="-5" dirty="0">
                <a:latin typeface="Noto Sans CJK JP Regular" panose="020B0500000000000000" charset="-122"/>
                <a:cs typeface="Noto Sans CJK JP Regular" panose="020B0500000000000000" charset="-122"/>
              </a:rPr>
              <a:t>访 </a:t>
            </a:r>
            <a:r>
              <a:rPr sz="1900" dirty="0">
                <a:latin typeface="Noto Sans CJK JP Regular" panose="020B0500000000000000" charset="-122"/>
                <a:cs typeface="Noto Sans CJK JP Regular" panose="020B0500000000000000" charset="-122"/>
              </a:rPr>
              <a:t>问到其他虚拟机或</a:t>
            </a:r>
            <a:r>
              <a:rPr sz="1900" dirty="0">
                <a:latin typeface="DejaVu Sans" panose="020B0603030804020204"/>
                <a:cs typeface="DejaVu Sans" panose="020B0603030804020204"/>
              </a:rPr>
              <a:t>H</a:t>
            </a:r>
            <a:r>
              <a:rPr sz="1900" spc="-5" dirty="0">
                <a:latin typeface="DejaVu Sans" panose="020B0603030804020204"/>
                <a:cs typeface="DejaVu Sans" panose="020B0603030804020204"/>
              </a:rPr>
              <a:t>ypervisor</a:t>
            </a:r>
            <a:r>
              <a:rPr sz="1900" dirty="0">
                <a:latin typeface="Noto Sans CJK JP Regular" panose="020B0500000000000000" charset="-122"/>
                <a:cs typeface="Noto Sans CJK JP Regular" panose="020B0500000000000000" charset="-122"/>
              </a:rPr>
              <a:t>地址空间中的数据。在</a:t>
            </a:r>
            <a:r>
              <a:rPr sz="1900" spc="-5" dirty="0">
                <a:latin typeface="DejaVu Sans" panose="020B0603030804020204"/>
                <a:cs typeface="DejaVu Sans" panose="020B0603030804020204"/>
              </a:rPr>
              <a:t>IaaS</a:t>
            </a:r>
            <a:r>
              <a:rPr sz="1900" dirty="0">
                <a:latin typeface="Noto Sans CJK JP Regular" panose="020B0500000000000000" charset="-122"/>
                <a:cs typeface="Noto Sans CJK JP Regular" panose="020B0500000000000000" charset="-122"/>
              </a:rPr>
              <a:t>模型中，每</a:t>
            </a:r>
            <a:r>
              <a:rPr sz="1900" spc="-5" dirty="0">
                <a:latin typeface="Noto Sans CJK JP Regular" panose="020B0500000000000000" charset="-122"/>
                <a:cs typeface="Noto Sans CJK JP Regular" panose="020B0500000000000000" charset="-122"/>
              </a:rPr>
              <a:t>个 </a:t>
            </a:r>
            <a:r>
              <a:rPr sz="1900" dirty="0">
                <a:latin typeface="Noto Sans CJK JP Regular" panose="020B0500000000000000" charset="-122"/>
                <a:cs typeface="Noto Sans CJK JP Regular" panose="020B0500000000000000" charset="-122"/>
              </a:rPr>
              <a:t>虚拟机都有独立的</a:t>
            </a:r>
            <a:r>
              <a:rPr sz="1900" spc="-5" dirty="0">
                <a:latin typeface="DejaVu Sans" panose="020B0603030804020204"/>
                <a:cs typeface="DejaVu Sans" panose="020B0603030804020204"/>
              </a:rPr>
              <a:t>EPT</a:t>
            </a:r>
            <a:r>
              <a:rPr sz="1900" spc="-5" dirty="0">
                <a:latin typeface="Noto Sans CJK JP Regular" panose="020B0500000000000000" charset="-122"/>
                <a:cs typeface="Noto Sans CJK JP Regular" panose="020B0500000000000000" charset="-122"/>
              </a:rPr>
              <a:t>（</a:t>
            </a:r>
            <a:r>
              <a:rPr sz="1900" spc="-5" dirty="0">
                <a:latin typeface="DejaVu Sans" panose="020B0603030804020204"/>
                <a:cs typeface="DejaVu Sans" panose="020B0603030804020204"/>
              </a:rPr>
              <a:t>Extend</a:t>
            </a:r>
            <a:r>
              <a:rPr sz="1900" spc="-10" dirty="0">
                <a:latin typeface="DejaVu Sans" panose="020B0603030804020204"/>
                <a:cs typeface="DejaVu Sans" panose="020B0603030804020204"/>
              </a:rPr>
              <a:t> </a:t>
            </a:r>
            <a:r>
              <a:rPr sz="1900" spc="-30" dirty="0">
                <a:latin typeface="DejaVu Sans" panose="020B0603030804020204"/>
                <a:cs typeface="DejaVu Sans" panose="020B0603030804020204"/>
              </a:rPr>
              <a:t>Page</a:t>
            </a:r>
            <a:r>
              <a:rPr sz="1900" dirty="0">
                <a:latin typeface="DejaVu Sans" panose="020B0603030804020204"/>
                <a:cs typeface="DejaVu Sans" panose="020B0603030804020204"/>
              </a:rPr>
              <a:t> </a:t>
            </a:r>
            <a:r>
              <a:rPr sz="1900" spc="-55" dirty="0">
                <a:latin typeface="DejaVu Sans" panose="020B0603030804020204"/>
                <a:cs typeface="DejaVu Sans" panose="020B0603030804020204"/>
              </a:rPr>
              <a:t>Table</a:t>
            </a:r>
            <a:r>
              <a:rPr sz="1900" spc="-55" dirty="0">
                <a:latin typeface="Noto Sans CJK JP Regular" panose="020B0500000000000000" charset="-122"/>
                <a:cs typeface="Noto Sans CJK JP Regular" panose="020B0500000000000000" charset="-122"/>
              </a:rPr>
              <a:t>）</a:t>
            </a:r>
            <a:r>
              <a:rPr sz="1900" dirty="0">
                <a:latin typeface="Noto Sans CJK JP Regular" panose="020B0500000000000000" charset="-122"/>
                <a:cs typeface="Noto Sans CJK JP Regular" panose="020B0500000000000000" charset="-122"/>
              </a:rPr>
              <a:t>或</a:t>
            </a:r>
            <a:r>
              <a:rPr sz="1900" spc="-5" dirty="0">
                <a:latin typeface="DejaVu Sans" panose="020B0603030804020204"/>
                <a:cs typeface="DejaVu Sans" panose="020B0603030804020204"/>
              </a:rPr>
              <a:t>SPT</a:t>
            </a:r>
            <a:r>
              <a:rPr sz="1900" spc="-5" dirty="0">
                <a:latin typeface="Noto Sans CJK JP Regular" panose="020B0500000000000000" charset="-122"/>
                <a:cs typeface="Noto Sans CJK JP Regular" panose="020B0500000000000000" charset="-122"/>
              </a:rPr>
              <a:t>（</a:t>
            </a:r>
            <a:r>
              <a:rPr sz="1900" spc="-5" dirty="0">
                <a:latin typeface="DejaVu Sans" panose="020B0603030804020204"/>
                <a:cs typeface="DejaVu Sans" panose="020B0603030804020204"/>
              </a:rPr>
              <a:t>Shadow</a:t>
            </a:r>
            <a:r>
              <a:rPr sz="1900" dirty="0">
                <a:latin typeface="DejaVu Sans" panose="020B0603030804020204"/>
                <a:cs typeface="DejaVu Sans" panose="020B0603030804020204"/>
              </a:rPr>
              <a:t> </a:t>
            </a:r>
            <a:r>
              <a:rPr sz="1900" spc="-30" dirty="0">
                <a:latin typeface="DejaVu Sans" panose="020B0603030804020204"/>
                <a:cs typeface="DejaVu Sans" panose="020B0603030804020204"/>
              </a:rPr>
              <a:t>Page</a:t>
            </a:r>
            <a:endParaRPr sz="1900">
              <a:latin typeface="DejaVu Sans" panose="020B0603030804020204"/>
              <a:cs typeface="DejaVu Sans" panose="020B0603030804020204"/>
            </a:endParaRPr>
          </a:p>
          <a:p>
            <a:pPr marL="12700" marR="5080">
              <a:lnSpc>
                <a:spcPct val="100000"/>
              </a:lnSpc>
            </a:pPr>
            <a:r>
              <a:rPr sz="1900" spc="-50" dirty="0">
                <a:latin typeface="DejaVu Sans" panose="020B0603030804020204"/>
                <a:cs typeface="DejaVu Sans" panose="020B0603030804020204"/>
              </a:rPr>
              <a:t>Table</a:t>
            </a:r>
            <a:r>
              <a:rPr sz="1900" spc="-50" dirty="0">
                <a:latin typeface="Noto Sans CJK JP Regular" panose="020B0500000000000000" charset="-122"/>
                <a:cs typeface="Noto Sans CJK JP Regular" panose="020B0500000000000000" charset="-122"/>
              </a:rPr>
              <a:t>），</a:t>
            </a:r>
            <a:r>
              <a:rPr sz="1900" dirty="0">
                <a:latin typeface="Noto Sans CJK JP Regular" panose="020B0500000000000000" charset="-122"/>
                <a:cs typeface="Noto Sans CJK JP Regular" panose="020B0500000000000000" charset="-122"/>
              </a:rPr>
              <a:t>并且</a:t>
            </a:r>
            <a:r>
              <a:rPr sz="1900" spc="-5" dirty="0">
                <a:latin typeface="DejaVu Sans" panose="020B0603030804020204"/>
                <a:cs typeface="DejaVu Sans" panose="020B0603030804020204"/>
              </a:rPr>
              <a:t>Hypervisor</a:t>
            </a:r>
            <a:r>
              <a:rPr sz="1900" dirty="0">
                <a:latin typeface="Noto Sans CJK JP Regular" panose="020B0500000000000000" charset="-122"/>
                <a:cs typeface="Noto Sans CJK JP Regular" panose="020B0500000000000000" charset="-122"/>
              </a:rPr>
              <a:t>拥有单独的地址空间。然而，攻击者利用</a:t>
            </a:r>
            <a:r>
              <a:rPr sz="1900" spc="-5" dirty="0">
                <a:latin typeface="Noto Sans CJK JP Regular" panose="020B0500000000000000" charset="-122"/>
                <a:cs typeface="Noto Sans CJK JP Regular" panose="020B0500000000000000" charset="-122"/>
              </a:rPr>
              <a:t>一 </a:t>
            </a:r>
            <a:r>
              <a:rPr sz="1900" dirty="0">
                <a:latin typeface="Noto Sans CJK JP Regular" panose="020B0500000000000000" charset="-122"/>
                <a:cs typeface="Noto Sans CJK JP Regular" panose="020B0500000000000000" charset="-122"/>
              </a:rPr>
              <a:t>些软件漏洞、</a:t>
            </a:r>
            <a:r>
              <a:rPr sz="1900" spc="-5" dirty="0">
                <a:latin typeface="DejaVu Sans" panose="020B0603030804020204"/>
                <a:cs typeface="DejaVu Sans" panose="020B0603030804020204"/>
              </a:rPr>
              <a:t>DMA</a:t>
            </a:r>
            <a:r>
              <a:rPr sz="1900" dirty="0">
                <a:latin typeface="Noto Sans CJK JP Regular" panose="020B0500000000000000" charset="-122"/>
                <a:cs typeface="Noto Sans CJK JP Regular" panose="020B0500000000000000" charset="-122"/>
              </a:rPr>
              <a:t>攻击、</a:t>
            </a:r>
            <a:r>
              <a:rPr sz="1900" spc="5" dirty="0">
                <a:latin typeface="DejaVu Sans" panose="020B0603030804020204"/>
                <a:cs typeface="DejaVu Sans" panose="020B0603030804020204"/>
              </a:rPr>
              <a:t>VLAN</a:t>
            </a:r>
            <a:r>
              <a:rPr sz="1900" dirty="0">
                <a:latin typeface="Noto Sans CJK JP Regular" panose="020B0500000000000000" charset="-122"/>
                <a:cs typeface="Noto Sans CJK JP Regular" panose="020B0500000000000000" charset="-122"/>
              </a:rPr>
              <a:t>跳跃攻击和</a:t>
            </a:r>
            <a:r>
              <a:rPr sz="1900" spc="-5" dirty="0">
                <a:latin typeface="DejaVu Sans" panose="020B0603030804020204"/>
                <a:cs typeface="DejaVu Sans" panose="020B0603030804020204"/>
              </a:rPr>
              <a:t>Cache</a:t>
            </a:r>
            <a:r>
              <a:rPr sz="1900" dirty="0">
                <a:latin typeface="Noto Sans CJK JP Regular" panose="020B0500000000000000" charset="-122"/>
                <a:cs typeface="Noto Sans CJK JP Regular" panose="020B0500000000000000" charset="-122"/>
              </a:rPr>
              <a:t>变更等实现虚拟机</a:t>
            </a:r>
            <a:r>
              <a:rPr sz="1900" spc="-5" dirty="0">
                <a:latin typeface="Noto Sans CJK JP Regular" panose="020B0500000000000000" charset="-122"/>
                <a:cs typeface="Noto Sans CJK JP Regular" panose="020B0500000000000000" charset="-122"/>
              </a:rPr>
              <a:t>跨 </a:t>
            </a:r>
            <a:r>
              <a:rPr sz="1900" dirty="0">
                <a:latin typeface="Noto Sans CJK JP Regular" panose="020B0500000000000000" charset="-122"/>
                <a:cs typeface="Noto Sans CJK JP Regular" panose="020B0500000000000000" charset="-122"/>
              </a:rPr>
              <a:t>域访问。例如，攻击者利用</a:t>
            </a:r>
            <a:r>
              <a:rPr sz="1900" spc="-5" dirty="0">
                <a:latin typeface="DejaVu Sans" panose="020B0603030804020204"/>
                <a:cs typeface="DejaVu Sans" panose="020B0603030804020204"/>
              </a:rPr>
              <a:t>Hypervisor</a:t>
            </a:r>
            <a:r>
              <a:rPr sz="1900" dirty="0">
                <a:latin typeface="Noto Sans CJK JP Regular" panose="020B0500000000000000" charset="-122"/>
                <a:cs typeface="Noto Sans CJK JP Regular" panose="020B0500000000000000" charset="-122"/>
              </a:rPr>
              <a:t>漏洞或者已控制的</a:t>
            </a:r>
            <a:r>
              <a:rPr sz="1900" spc="-5" dirty="0">
                <a:latin typeface="DejaVu Sans" panose="020B0603030804020204"/>
                <a:cs typeface="DejaVu Sans" panose="020B0603030804020204"/>
              </a:rPr>
              <a:t>Hypervisor</a:t>
            </a:r>
            <a:r>
              <a:rPr sz="1900" spc="-5" dirty="0">
                <a:latin typeface="Noto Sans CJK JP Regular" panose="020B0500000000000000" charset="-122"/>
                <a:cs typeface="Noto Sans CJK JP Regular" panose="020B0500000000000000" charset="-122"/>
              </a:rPr>
              <a:t>对 </a:t>
            </a:r>
            <a:r>
              <a:rPr sz="1900" dirty="0">
                <a:latin typeface="Noto Sans CJK JP Regular" panose="020B0500000000000000" charset="-122"/>
                <a:cs typeface="Noto Sans CJK JP Regular" panose="020B0500000000000000" charset="-122"/>
              </a:rPr>
              <a:t>客户虚拟机的页表进行修改，使其映射到另一客户虚拟机的地址空间中</a:t>
            </a:r>
            <a:r>
              <a:rPr sz="1900" spc="-5" dirty="0">
                <a:latin typeface="Noto Sans CJK JP Regular" panose="020B0500000000000000" charset="-122"/>
                <a:cs typeface="Noto Sans CJK JP Regular" panose="020B0500000000000000" charset="-122"/>
              </a:rPr>
              <a:t>， </a:t>
            </a:r>
            <a:r>
              <a:rPr sz="1900" dirty="0">
                <a:latin typeface="Noto Sans CJK JP Regular" panose="020B0500000000000000" charset="-122"/>
                <a:cs typeface="Noto Sans CJK JP Regular" panose="020B0500000000000000" charset="-122"/>
              </a:rPr>
              <a:t>从而实现跨域访问。跨域访问能够窃取或篡改其他用户的数据或建立</a:t>
            </a:r>
            <a:r>
              <a:rPr sz="1900" spc="-5" dirty="0">
                <a:latin typeface="Noto Sans CJK JP Regular" panose="020B0500000000000000" charset="-122"/>
                <a:cs typeface="Noto Sans CJK JP Regular" panose="020B0500000000000000" charset="-122"/>
              </a:rPr>
              <a:t>隐 </a:t>
            </a:r>
            <a:r>
              <a:rPr sz="1900" dirty="0">
                <a:latin typeface="Noto Sans CJK JP Regular" panose="020B0500000000000000" charset="-122"/>
                <a:cs typeface="Noto Sans CJK JP Regular" panose="020B0500000000000000" charset="-122"/>
              </a:rPr>
              <a:t>蔽信道。</a:t>
            </a:r>
            <a:r>
              <a:rPr sz="1900" dirty="0">
                <a:solidFill>
                  <a:srgbClr val="FF0000"/>
                </a:solidFill>
                <a:latin typeface="Noto Sans CJK JP Regular" panose="020B0500000000000000" charset="-122"/>
                <a:cs typeface="Noto Sans CJK JP Regular" panose="020B0500000000000000" charset="-122"/>
              </a:rPr>
              <a:t>防止这类攻击的主要方式是对不同虚拟机之间进行隔离，并</a:t>
            </a:r>
            <a:r>
              <a:rPr sz="1900" spc="-5" dirty="0">
                <a:solidFill>
                  <a:srgbClr val="FF0000"/>
                </a:solidFill>
                <a:latin typeface="Noto Sans CJK JP Regular" panose="020B0500000000000000" charset="-122"/>
                <a:cs typeface="Noto Sans CJK JP Regular" panose="020B0500000000000000" charset="-122"/>
              </a:rPr>
              <a:t>且 </a:t>
            </a:r>
            <a:r>
              <a:rPr sz="1900" dirty="0">
                <a:solidFill>
                  <a:srgbClr val="FF0000"/>
                </a:solidFill>
                <a:latin typeface="Noto Sans CJK JP Regular" panose="020B0500000000000000" charset="-122"/>
                <a:cs typeface="Noto Sans CJK JP Regular" panose="020B0500000000000000" charset="-122"/>
              </a:rPr>
              <a:t>剥夺</a:t>
            </a:r>
            <a:r>
              <a:rPr sz="1900" spc="-5" dirty="0">
                <a:solidFill>
                  <a:srgbClr val="FF0000"/>
                </a:solidFill>
                <a:latin typeface="DejaVu Sans" panose="020B0603030804020204"/>
                <a:cs typeface="DejaVu Sans" panose="020B0603030804020204"/>
              </a:rPr>
              <a:t>Hypervisor</a:t>
            </a:r>
            <a:r>
              <a:rPr sz="1900" dirty="0">
                <a:solidFill>
                  <a:srgbClr val="FF0000"/>
                </a:solidFill>
                <a:latin typeface="Noto Sans CJK JP Regular" panose="020B0500000000000000" charset="-122"/>
                <a:cs typeface="Noto Sans CJK JP Regular" panose="020B0500000000000000" charset="-122"/>
              </a:rPr>
              <a:t>更新</a:t>
            </a:r>
            <a:r>
              <a:rPr sz="1900" spc="-5" dirty="0">
                <a:solidFill>
                  <a:srgbClr val="FF0000"/>
                </a:solidFill>
                <a:latin typeface="DejaVu Sans" panose="020B0603030804020204"/>
                <a:cs typeface="DejaVu Sans" panose="020B0603030804020204"/>
              </a:rPr>
              <a:t>EPT</a:t>
            </a:r>
            <a:r>
              <a:rPr sz="1900" dirty="0">
                <a:solidFill>
                  <a:srgbClr val="FF0000"/>
                </a:solidFill>
                <a:latin typeface="Noto Sans CJK JP Regular" panose="020B0500000000000000" charset="-122"/>
                <a:cs typeface="Noto Sans CJK JP Regular" panose="020B0500000000000000" charset="-122"/>
              </a:rPr>
              <a:t>页表的能力</a:t>
            </a:r>
            <a:r>
              <a:rPr sz="1900" spc="-5" dirty="0">
                <a:solidFill>
                  <a:srgbClr val="FF0000"/>
                </a:solidFill>
                <a:latin typeface="Noto Sans CJK JP Regular" panose="020B0500000000000000" charset="-122"/>
                <a:cs typeface="Noto Sans CJK JP Regular" panose="020B0500000000000000" charset="-122"/>
              </a:rPr>
              <a:t>。</a:t>
            </a:r>
            <a:endParaRPr sz="1900" spc="-5" dirty="0">
              <a:solidFill>
                <a:srgbClr val="FF0000"/>
              </a:solidFill>
              <a:latin typeface="Noto Sans CJK JP Regular" panose="020B0500000000000000" charset="-122"/>
              <a:cs typeface="Noto Sans CJK JP Regular" panose="020B0500000000000000"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73300" y="275273"/>
            <a:ext cx="5450205" cy="627380"/>
          </a:xfrm>
          <a:prstGeom prst="rect">
            <a:avLst/>
          </a:prstGeom>
        </p:spPr>
        <p:txBody>
          <a:bodyPr vert="horz" wrap="square" lIns="0" tIns="12065" rIns="0" bIns="0" rtlCol="0">
            <a:spAutoFit/>
          </a:bodyPr>
          <a:lstStyle/>
          <a:p>
            <a:pPr marL="12700">
              <a:lnSpc>
                <a:spcPct val="100000"/>
              </a:lnSpc>
              <a:spcBef>
                <a:spcPts val="95"/>
              </a:spcBef>
            </a:pPr>
            <a:r>
              <a:rPr sz="4000" dirty="0"/>
              <a:t>快照、内存转存威</a:t>
            </a:r>
            <a:r>
              <a:rPr sz="4000" spc="-5" dirty="0"/>
              <a:t>胁</a:t>
            </a:r>
            <a:endParaRPr sz="4000"/>
          </a:p>
        </p:txBody>
      </p:sp>
      <p:sp>
        <p:nvSpPr>
          <p:cNvPr id="3" name="object 3"/>
          <p:cNvSpPr txBox="1"/>
          <p:nvPr/>
        </p:nvSpPr>
        <p:spPr>
          <a:xfrm>
            <a:off x="647700" y="1396364"/>
            <a:ext cx="7847965" cy="2707005"/>
          </a:xfrm>
          <a:prstGeom prst="rect">
            <a:avLst/>
          </a:prstGeom>
        </p:spPr>
        <p:txBody>
          <a:bodyPr vert="horz" wrap="square" lIns="0" tIns="12065" rIns="0" bIns="0" rtlCol="0">
            <a:spAutoFit/>
          </a:bodyPr>
          <a:lstStyle/>
          <a:p>
            <a:pPr marL="12700" marR="5080">
              <a:lnSpc>
                <a:spcPct val="100000"/>
              </a:lnSpc>
              <a:spcBef>
                <a:spcPts val="95"/>
              </a:spcBef>
            </a:pPr>
            <a:r>
              <a:rPr sz="2200" dirty="0">
                <a:latin typeface="Noto Sans CJK JP Regular" panose="020B0500000000000000" charset="-122"/>
                <a:cs typeface="Noto Sans CJK JP Regular" panose="020B0500000000000000" charset="-122"/>
              </a:rPr>
              <a:t>虚拟机快照</a:t>
            </a:r>
            <a:r>
              <a:rPr sz="2200" spc="-5" dirty="0">
                <a:latin typeface="Noto Sans CJK JP Regular" panose="020B0500000000000000" charset="-122"/>
                <a:cs typeface="Noto Sans CJK JP Regular" panose="020B0500000000000000" charset="-122"/>
              </a:rPr>
              <a:t>（</a:t>
            </a:r>
            <a:r>
              <a:rPr sz="2200" spc="-5" dirty="0">
                <a:latin typeface="DejaVu Sans" panose="020B0603030804020204"/>
                <a:cs typeface="DejaVu Sans" panose="020B0603030804020204"/>
              </a:rPr>
              <a:t>snapshot</a:t>
            </a:r>
            <a:r>
              <a:rPr sz="2200" spc="-5" dirty="0">
                <a:latin typeface="Noto Sans CJK JP Regular" panose="020B0500000000000000" charset="-122"/>
                <a:cs typeface="Noto Sans CJK JP Regular" panose="020B0500000000000000" charset="-122"/>
              </a:rPr>
              <a:t>）</a:t>
            </a:r>
            <a:r>
              <a:rPr sz="2200" dirty="0">
                <a:latin typeface="Noto Sans CJK JP Regular" panose="020B0500000000000000" charset="-122"/>
                <a:cs typeface="Noto Sans CJK JP Regular" panose="020B0500000000000000" charset="-122"/>
              </a:rPr>
              <a:t>是</a:t>
            </a:r>
            <a:r>
              <a:rPr sz="2200" spc="-5" dirty="0">
                <a:latin typeface="DejaVu Sans" panose="020B0603030804020204"/>
                <a:cs typeface="DejaVu Sans" panose="020B0603030804020204"/>
              </a:rPr>
              <a:t>Hypervisor</a:t>
            </a:r>
            <a:r>
              <a:rPr sz="2200" dirty="0">
                <a:latin typeface="Noto Sans CJK JP Regular" panose="020B0500000000000000" charset="-122"/>
                <a:cs typeface="Noto Sans CJK JP Regular" panose="020B0500000000000000" charset="-122"/>
              </a:rPr>
              <a:t>提供管理者的</a:t>
            </a:r>
            <a:r>
              <a:rPr sz="2200" spc="-5" dirty="0">
                <a:latin typeface="DejaVu Sans" panose="020B0603030804020204"/>
                <a:cs typeface="DejaVu Sans" panose="020B0603030804020204"/>
              </a:rPr>
              <a:t>API</a:t>
            </a:r>
            <a:r>
              <a:rPr sz="2200" spc="-5" dirty="0">
                <a:latin typeface="Noto Sans CJK JP Regular" panose="020B0500000000000000" charset="-122"/>
                <a:cs typeface="Noto Sans CJK JP Regular" panose="020B0500000000000000" charset="-122"/>
              </a:rPr>
              <a:t>，用 </a:t>
            </a:r>
            <a:r>
              <a:rPr sz="2200" dirty="0">
                <a:latin typeface="Noto Sans CJK JP Regular" panose="020B0500000000000000" charset="-122"/>
                <a:cs typeface="Noto Sans CJK JP Regular" panose="020B0500000000000000" charset="-122"/>
              </a:rPr>
              <a:t>于容错和虚拟机维护。云提供商的内部管理员可以利用管理</a:t>
            </a:r>
            <a:r>
              <a:rPr sz="2200" spc="-5" dirty="0">
                <a:latin typeface="Noto Sans CJK JP Regular" panose="020B0500000000000000" charset="-122"/>
                <a:cs typeface="Noto Sans CJK JP Regular" panose="020B0500000000000000" charset="-122"/>
              </a:rPr>
              <a:t>工 </a:t>
            </a:r>
            <a:r>
              <a:rPr sz="2200" dirty="0">
                <a:latin typeface="Noto Sans CJK JP Regular" panose="020B0500000000000000" charset="-122"/>
                <a:cs typeface="Noto Sans CJK JP Regular" panose="020B0500000000000000" charset="-122"/>
              </a:rPr>
              <a:t>具对运行中的虚拟机进行快照，为内部攻击者提供了便利之门</a:t>
            </a:r>
            <a:r>
              <a:rPr sz="2200" spc="-5" dirty="0">
                <a:latin typeface="Noto Sans CJK JP Regular" panose="020B0500000000000000" charset="-122"/>
                <a:cs typeface="Noto Sans CJK JP Regular" panose="020B0500000000000000" charset="-122"/>
              </a:rPr>
              <a:t>。 </a:t>
            </a:r>
            <a:r>
              <a:rPr sz="2200" dirty="0">
                <a:latin typeface="Noto Sans CJK JP Regular" panose="020B0500000000000000" charset="-122"/>
                <a:cs typeface="Noto Sans CJK JP Regular" panose="020B0500000000000000" charset="-122"/>
              </a:rPr>
              <a:t>这样可以在用户不知情的情况下，就可将虚拟机回</a:t>
            </a:r>
            <a:r>
              <a:rPr sz="2200" spc="-5" dirty="0">
                <a:latin typeface="Noto Sans CJK JP Regular" panose="020B0500000000000000" charset="-122"/>
                <a:cs typeface="Noto Sans CJK JP Regular" panose="020B0500000000000000" charset="-122"/>
              </a:rPr>
              <a:t>滚</a:t>
            </a:r>
            <a:endParaRPr sz="2200">
              <a:latin typeface="Noto Sans CJK JP Regular" panose="020B0500000000000000" charset="-122"/>
              <a:cs typeface="Noto Sans CJK JP Regular" panose="020B0500000000000000" charset="-122"/>
            </a:endParaRPr>
          </a:p>
          <a:p>
            <a:pPr marL="12700" marR="284480" algn="just">
              <a:lnSpc>
                <a:spcPct val="100000"/>
              </a:lnSpc>
            </a:pPr>
            <a:r>
              <a:rPr sz="2200" spc="-10" dirty="0">
                <a:latin typeface="Noto Sans CJK JP Regular" panose="020B0500000000000000" charset="-122"/>
                <a:cs typeface="Noto Sans CJK JP Regular" panose="020B0500000000000000" charset="-122"/>
              </a:rPr>
              <a:t>（</a:t>
            </a:r>
            <a:r>
              <a:rPr sz="2200" spc="-10" dirty="0">
                <a:latin typeface="DejaVu Sans" panose="020B0603030804020204"/>
                <a:cs typeface="DejaVu Sans" panose="020B0603030804020204"/>
              </a:rPr>
              <a:t>rollback</a:t>
            </a:r>
            <a:r>
              <a:rPr sz="2200" spc="-10" dirty="0">
                <a:latin typeface="Noto Sans CJK JP Regular" panose="020B0500000000000000" charset="-122"/>
                <a:cs typeface="Noto Sans CJK JP Regular" panose="020B0500000000000000" charset="-122"/>
              </a:rPr>
              <a:t>）</a:t>
            </a:r>
            <a:r>
              <a:rPr sz="2200" dirty="0">
                <a:latin typeface="Noto Sans CJK JP Regular" panose="020B0500000000000000" charset="-122"/>
                <a:cs typeface="Noto Sans CJK JP Regular" panose="020B0500000000000000" charset="-122"/>
              </a:rPr>
              <a:t>到特定阶段，从而绕过一些安全机制的更新。</a:t>
            </a:r>
            <a:r>
              <a:rPr sz="2200" spc="-5" dirty="0">
                <a:latin typeface="Noto Sans CJK JP Regular" panose="020B0500000000000000" charset="-122"/>
                <a:cs typeface="Noto Sans CJK JP Regular" panose="020B0500000000000000" charset="-122"/>
              </a:rPr>
              <a:t>内 </a:t>
            </a:r>
            <a:r>
              <a:rPr sz="2200" dirty="0">
                <a:latin typeface="Noto Sans CJK JP Regular" panose="020B0500000000000000" charset="-122"/>
                <a:cs typeface="Noto Sans CJK JP Regular" panose="020B0500000000000000" charset="-122"/>
              </a:rPr>
              <a:t>部攻击者甚至可以利用内存转存工具对用户的内存进行转储</a:t>
            </a:r>
            <a:r>
              <a:rPr sz="2200" spc="-5" dirty="0">
                <a:latin typeface="Noto Sans CJK JP Regular" panose="020B0500000000000000" charset="-122"/>
                <a:cs typeface="Noto Sans CJK JP Regular" panose="020B0500000000000000" charset="-122"/>
              </a:rPr>
              <a:t>， </a:t>
            </a:r>
            <a:r>
              <a:rPr sz="2200" dirty="0">
                <a:latin typeface="Noto Sans CJK JP Regular" panose="020B0500000000000000" charset="-122"/>
                <a:cs typeface="Noto Sans CJK JP Regular" panose="020B0500000000000000" charset="-122"/>
              </a:rPr>
              <a:t>然后</a:t>
            </a:r>
            <a:r>
              <a:rPr sz="2200" dirty="0">
                <a:solidFill>
                  <a:srgbClr val="FF0000"/>
                </a:solidFill>
                <a:latin typeface="Noto Sans CJK JP Regular" panose="020B0500000000000000" charset="-122"/>
                <a:cs typeface="Noto Sans CJK JP Regular" panose="020B0500000000000000" charset="-122"/>
              </a:rPr>
              <a:t>进行线下分析、窃取用户数据</a:t>
            </a:r>
            <a:r>
              <a:rPr sz="2200" dirty="0">
                <a:latin typeface="Noto Sans CJK JP Regular" panose="020B0500000000000000" charset="-122"/>
                <a:cs typeface="Noto Sans CJK JP Regular" panose="020B0500000000000000" charset="-122"/>
              </a:rPr>
              <a:t>。通常这类攻击的防护是</a:t>
            </a:r>
            <a:r>
              <a:rPr sz="2200" spc="-5" dirty="0">
                <a:latin typeface="Noto Sans CJK JP Regular" panose="020B0500000000000000" charset="-122"/>
                <a:cs typeface="Noto Sans CJK JP Regular" panose="020B0500000000000000" charset="-122"/>
              </a:rPr>
              <a:t>利 </a:t>
            </a:r>
            <a:r>
              <a:rPr sz="2200" dirty="0">
                <a:latin typeface="Noto Sans CJK JP Regular" panose="020B0500000000000000" charset="-122"/>
                <a:cs typeface="Noto Sans CJK JP Regular" panose="020B0500000000000000" charset="-122"/>
              </a:rPr>
              <a:t>用密码学机制防护，或者禁用管理员的快照和转存操作</a:t>
            </a:r>
            <a:r>
              <a:rPr sz="2200" spc="-5" dirty="0">
                <a:latin typeface="Noto Sans CJK JP Regular" panose="020B0500000000000000" charset="-122"/>
                <a:cs typeface="Noto Sans CJK JP Regular" panose="020B0500000000000000" charset="-122"/>
              </a:rPr>
              <a:t>。</a:t>
            </a:r>
            <a:endParaRPr sz="2200">
              <a:latin typeface="Noto Sans CJK JP Regular" panose="020B0500000000000000" charset="-122"/>
              <a:cs typeface="Noto Sans CJK JP Regular" panose="020B0500000000000000"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73300" y="275273"/>
            <a:ext cx="5784215" cy="627380"/>
          </a:xfrm>
          <a:prstGeom prst="rect">
            <a:avLst/>
          </a:prstGeom>
        </p:spPr>
        <p:txBody>
          <a:bodyPr vert="horz" wrap="square" lIns="0" tIns="12065" rIns="0" bIns="0" rtlCol="0">
            <a:spAutoFit/>
          </a:bodyPr>
          <a:lstStyle/>
          <a:p>
            <a:pPr marL="12700">
              <a:lnSpc>
                <a:spcPct val="100000"/>
              </a:lnSpc>
              <a:spcBef>
                <a:spcPts val="95"/>
              </a:spcBef>
            </a:pPr>
            <a:r>
              <a:rPr sz="4000" dirty="0"/>
              <a:t>物理攻击和线路窃</a:t>
            </a:r>
            <a:r>
              <a:rPr sz="4000" spc="-5" dirty="0"/>
              <a:t>听</a:t>
            </a:r>
            <a:endParaRPr sz="4000"/>
          </a:p>
        </p:txBody>
      </p:sp>
      <p:sp>
        <p:nvSpPr>
          <p:cNvPr id="3" name="object 3"/>
          <p:cNvSpPr txBox="1"/>
          <p:nvPr/>
        </p:nvSpPr>
        <p:spPr>
          <a:xfrm>
            <a:off x="732790" y="1347469"/>
            <a:ext cx="7877809" cy="2707005"/>
          </a:xfrm>
          <a:prstGeom prst="rect">
            <a:avLst/>
          </a:prstGeom>
        </p:spPr>
        <p:txBody>
          <a:bodyPr vert="horz" wrap="square" lIns="0" tIns="12065" rIns="0" bIns="0" rtlCol="0">
            <a:spAutoFit/>
          </a:bodyPr>
          <a:lstStyle/>
          <a:p>
            <a:pPr marL="12700" marR="5080" indent="29845">
              <a:lnSpc>
                <a:spcPct val="100000"/>
              </a:lnSpc>
              <a:spcBef>
                <a:spcPts val="95"/>
              </a:spcBef>
            </a:pPr>
            <a:r>
              <a:rPr sz="2200" dirty="0">
                <a:latin typeface="Noto Sans CJK JP Regular" panose="020B0500000000000000" charset="-122"/>
                <a:cs typeface="Noto Sans CJK JP Regular" panose="020B0500000000000000" charset="-122"/>
              </a:rPr>
              <a:t>物理攻击是指攻击者能够物理接近攻击目标所在的物理服务器</a:t>
            </a:r>
            <a:r>
              <a:rPr sz="2200" spc="-5" dirty="0">
                <a:latin typeface="Noto Sans CJK JP Regular" panose="020B0500000000000000" charset="-122"/>
                <a:cs typeface="Noto Sans CJK JP Regular" panose="020B0500000000000000" charset="-122"/>
              </a:rPr>
              <a:t>。 </a:t>
            </a:r>
            <a:r>
              <a:rPr sz="2200" dirty="0">
                <a:latin typeface="Noto Sans CJK JP Regular" panose="020B0500000000000000" charset="-122"/>
                <a:cs typeface="Noto Sans CJK JP Regular" panose="020B0500000000000000" charset="-122"/>
              </a:rPr>
              <a:t>虽然数据中心有专门的安全防护措施（例如录像监控和审计</a:t>
            </a:r>
            <a:r>
              <a:rPr sz="2200" spc="-5" dirty="0">
                <a:latin typeface="Noto Sans CJK JP Regular" panose="020B0500000000000000" charset="-122"/>
                <a:cs typeface="Noto Sans CJK JP Regular" panose="020B0500000000000000" charset="-122"/>
              </a:rPr>
              <a:t>机 </a:t>
            </a:r>
            <a:r>
              <a:rPr sz="2200" dirty="0">
                <a:latin typeface="Noto Sans CJK JP Regular" panose="020B0500000000000000" charset="-122"/>
                <a:cs typeface="Noto Sans CJK JP Regular" panose="020B0500000000000000" charset="-122"/>
              </a:rPr>
              <a:t>制），但是数据中心的机房每天都有维修人员、清洁人员和</a:t>
            </a:r>
            <a:r>
              <a:rPr sz="2200" spc="-5" dirty="0">
                <a:latin typeface="Noto Sans CJK JP Regular" panose="020B0500000000000000" charset="-122"/>
                <a:cs typeface="Noto Sans CJK JP Regular" panose="020B0500000000000000" charset="-122"/>
              </a:rPr>
              <a:t>管 </a:t>
            </a:r>
            <a:r>
              <a:rPr sz="2200" dirty="0">
                <a:latin typeface="Noto Sans CJK JP Regular" panose="020B0500000000000000" charset="-122"/>
                <a:cs typeface="Noto Sans CJK JP Regular" panose="020B0500000000000000" charset="-122"/>
              </a:rPr>
              <a:t>理人员出入，给安全带来了潜在的隐患。冷启动攻击就是很</a:t>
            </a:r>
            <a:r>
              <a:rPr sz="2200" spc="-5" dirty="0">
                <a:latin typeface="Noto Sans CJK JP Regular" panose="020B0500000000000000" charset="-122"/>
                <a:cs typeface="Noto Sans CJK JP Regular" panose="020B0500000000000000" charset="-122"/>
              </a:rPr>
              <a:t>好 </a:t>
            </a:r>
            <a:r>
              <a:rPr sz="2200" dirty="0">
                <a:latin typeface="Noto Sans CJK JP Regular" panose="020B0500000000000000" charset="-122"/>
                <a:cs typeface="Noto Sans CJK JP Regular" panose="020B0500000000000000" charset="-122"/>
              </a:rPr>
              <a:t>的例子。</a:t>
            </a:r>
            <a:r>
              <a:rPr sz="2200" dirty="0">
                <a:solidFill>
                  <a:srgbClr val="FF0000"/>
                </a:solidFill>
                <a:latin typeface="Noto Sans CJK JP Regular" panose="020B0500000000000000" charset="-122"/>
                <a:cs typeface="Noto Sans CJK JP Regular" panose="020B0500000000000000" charset="-122"/>
              </a:rPr>
              <a:t>通道或线路窃听可认为是另一种形式的物理攻击</a:t>
            </a:r>
            <a:r>
              <a:rPr sz="2200" dirty="0">
                <a:latin typeface="Noto Sans CJK JP Regular" panose="020B0500000000000000" charset="-122"/>
                <a:cs typeface="Noto Sans CJK JP Regular" panose="020B0500000000000000" charset="-122"/>
              </a:rPr>
              <a:t>，</a:t>
            </a:r>
            <a:r>
              <a:rPr sz="2200" spc="-5" dirty="0">
                <a:latin typeface="Noto Sans CJK JP Regular" panose="020B0500000000000000" charset="-122"/>
                <a:cs typeface="Noto Sans CJK JP Regular" panose="020B0500000000000000" charset="-122"/>
              </a:rPr>
              <a:t>攻 </a:t>
            </a:r>
            <a:r>
              <a:rPr sz="2200" dirty="0">
                <a:latin typeface="Noto Sans CJK JP Regular" panose="020B0500000000000000" charset="-122"/>
                <a:cs typeface="Noto Sans CJK JP Regular" panose="020B0500000000000000" charset="-122"/>
              </a:rPr>
              <a:t>击者通过一些特殊的方式监听受害者的通道和线路，包括外</a:t>
            </a:r>
            <a:r>
              <a:rPr sz="2200" spc="-5" dirty="0">
                <a:latin typeface="Noto Sans CJK JP Regular" panose="020B0500000000000000" charset="-122"/>
                <a:cs typeface="Noto Sans CJK JP Regular" panose="020B0500000000000000" charset="-122"/>
              </a:rPr>
              <a:t>部 </a:t>
            </a:r>
            <a:r>
              <a:rPr sz="2200" dirty="0">
                <a:latin typeface="Noto Sans CJK JP Regular" panose="020B0500000000000000" charset="-122"/>
                <a:cs typeface="Noto Sans CJK JP Regular" panose="020B0500000000000000" charset="-122"/>
              </a:rPr>
              <a:t>网络、虚拟机之间的虚拟网络和内部总线等，从中窃取来自</a:t>
            </a:r>
            <a:r>
              <a:rPr sz="2200" spc="-5" dirty="0">
                <a:latin typeface="Noto Sans CJK JP Regular" panose="020B0500000000000000" charset="-122"/>
                <a:cs typeface="Noto Sans CJK JP Regular" panose="020B0500000000000000" charset="-122"/>
              </a:rPr>
              <a:t>或 </a:t>
            </a:r>
            <a:r>
              <a:rPr sz="2200" dirty="0">
                <a:latin typeface="Noto Sans CJK JP Regular" panose="020B0500000000000000" charset="-122"/>
                <a:cs typeface="Noto Sans CJK JP Regular" panose="020B0500000000000000" charset="-122"/>
              </a:rPr>
              <a:t>流向虚拟机和</a:t>
            </a:r>
            <a:r>
              <a:rPr sz="2200" spc="-5" dirty="0">
                <a:latin typeface="DejaVu Sans" panose="020B0603030804020204"/>
                <a:cs typeface="DejaVu Sans" panose="020B0603030804020204"/>
              </a:rPr>
              <a:t>Hypervisor</a:t>
            </a:r>
            <a:r>
              <a:rPr sz="2200" dirty="0">
                <a:latin typeface="Noto Sans CJK JP Regular" panose="020B0500000000000000" charset="-122"/>
                <a:cs typeface="Noto Sans CJK JP Regular" panose="020B0500000000000000" charset="-122"/>
              </a:rPr>
              <a:t>的数据</a:t>
            </a:r>
            <a:r>
              <a:rPr sz="2200" spc="-5" dirty="0">
                <a:latin typeface="Noto Sans CJK JP Regular" panose="020B0500000000000000" charset="-122"/>
                <a:cs typeface="Noto Sans CJK JP Regular" panose="020B0500000000000000" charset="-122"/>
              </a:rPr>
              <a:t>。</a:t>
            </a:r>
            <a:endParaRPr sz="2200">
              <a:latin typeface="Noto Sans CJK JP Regular" panose="020B0500000000000000" charset="-122"/>
              <a:cs typeface="Noto Sans CJK JP Regular" panose="020B0500000000000000" charset="-122"/>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11580" y="275273"/>
            <a:ext cx="7205345" cy="627380"/>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7.2.2	</a:t>
            </a:r>
            <a:r>
              <a:rPr sz="4000" dirty="0"/>
              <a:t>虚拟化软件栈安全防</a:t>
            </a:r>
            <a:r>
              <a:rPr sz="4000" spc="-5" dirty="0"/>
              <a:t>御</a:t>
            </a:r>
            <a:endParaRPr sz="4000">
              <a:latin typeface="DejaVu Sans" panose="020B0603030804020204"/>
              <a:cs typeface="DejaVu Sans" panose="020B0603030804020204"/>
            </a:endParaRPr>
          </a:p>
        </p:txBody>
      </p:sp>
      <p:sp>
        <p:nvSpPr>
          <p:cNvPr id="3" name="object 3"/>
          <p:cNvSpPr txBox="1"/>
          <p:nvPr/>
        </p:nvSpPr>
        <p:spPr>
          <a:xfrm>
            <a:off x="732790" y="1024889"/>
            <a:ext cx="7684770" cy="3082925"/>
          </a:xfrm>
          <a:prstGeom prst="rect">
            <a:avLst/>
          </a:prstGeom>
        </p:spPr>
        <p:txBody>
          <a:bodyPr vert="horz" wrap="square" lIns="0" tIns="12065" rIns="0" bIns="0" rtlCol="0">
            <a:spAutoFit/>
          </a:bodyPr>
          <a:lstStyle/>
          <a:p>
            <a:pPr marL="12700" marR="5080">
              <a:lnSpc>
                <a:spcPct val="100000"/>
              </a:lnSpc>
              <a:spcBef>
                <a:spcPts val="95"/>
              </a:spcBef>
            </a:pPr>
            <a:r>
              <a:rPr sz="2200" dirty="0">
                <a:latin typeface="Noto Sans CJK JP Regular" panose="020B0500000000000000" charset="-122"/>
                <a:cs typeface="Noto Sans CJK JP Regular" panose="020B0500000000000000" charset="-122"/>
              </a:rPr>
              <a:t>虚拟化软件栈安全可分为</a:t>
            </a:r>
            <a:r>
              <a:rPr sz="2200" dirty="0">
                <a:solidFill>
                  <a:srgbClr val="FF0000"/>
                </a:solidFill>
                <a:latin typeface="Noto Sans CJK JP Regular" panose="020B0500000000000000" charset="-122"/>
                <a:cs typeface="Noto Sans CJK JP Regular" panose="020B0500000000000000" charset="-122"/>
              </a:rPr>
              <a:t>虚拟机</a:t>
            </a:r>
            <a:r>
              <a:rPr sz="2200" dirty="0">
                <a:latin typeface="Noto Sans CJK JP Regular" panose="020B0500000000000000" charset="-122"/>
                <a:cs typeface="Noto Sans CJK JP Regular" panose="020B0500000000000000" charset="-122"/>
              </a:rPr>
              <a:t>自身的</a:t>
            </a:r>
            <a:r>
              <a:rPr sz="2200" spc="-5" dirty="0">
                <a:latin typeface="Noto Sans CJK JP Regular" panose="020B0500000000000000" charset="-122"/>
                <a:cs typeface="Noto Sans CJK JP Regular" panose="020B0500000000000000" charset="-122"/>
              </a:rPr>
              <a:t>（</a:t>
            </a:r>
            <a:r>
              <a:rPr sz="2200" spc="-5" dirty="0">
                <a:latin typeface="DejaVu Sans" panose="020B0603030804020204"/>
                <a:cs typeface="DejaVu Sans" panose="020B0603030804020204"/>
              </a:rPr>
              <a:t>GOS</a:t>
            </a:r>
            <a:r>
              <a:rPr sz="2200" dirty="0">
                <a:latin typeface="Noto Sans CJK JP Regular" panose="020B0500000000000000" charset="-122"/>
                <a:cs typeface="Noto Sans CJK JP Regular" panose="020B0500000000000000" charset="-122"/>
              </a:rPr>
              <a:t>、</a:t>
            </a:r>
            <a:r>
              <a:rPr sz="2200" spc="-5" dirty="0">
                <a:latin typeface="DejaVu Sans" panose="020B0603030804020204"/>
                <a:cs typeface="DejaVu Sans" panose="020B0603030804020204"/>
              </a:rPr>
              <a:t>Apps</a:t>
            </a:r>
            <a:r>
              <a:rPr sz="2200" spc="-5" dirty="0">
                <a:latin typeface="Noto Sans CJK JP Regular" panose="020B0500000000000000" charset="-122"/>
                <a:cs typeface="Noto Sans CJK JP Regular" panose="020B0500000000000000" charset="-122"/>
              </a:rPr>
              <a:t>）</a:t>
            </a:r>
            <a:r>
              <a:rPr sz="2200" dirty="0">
                <a:latin typeface="Noto Sans CJK JP Regular" panose="020B0500000000000000" charset="-122"/>
                <a:cs typeface="Noto Sans CJK JP Regular" panose="020B0500000000000000" charset="-122"/>
              </a:rPr>
              <a:t>的</a:t>
            </a:r>
            <a:r>
              <a:rPr sz="2200" spc="-5" dirty="0">
                <a:latin typeface="Noto Sans CJK JP Regular" panose="020B0500000000000000" charset="-122"/>
                <a:cs typeface="Noto Sans CJK JP Regular" panose="020B0500000000000000" charset="-122"/>
              </a:rPr>
              <a:t>安 </a:t>
            </a:r>
            <a:r>
              <a:rPr sz="2200" dirty="0">
                <a:latin typeface="Noto Sans CJK JP Regular" panose="020B0500000000000000" charset="-122"/>
                <a:cs typeface="Noto Sans CJK JP Regular" panose="020B0500000000000000" charset="-122"/>
              </a:rPr>
              <a:t>全和</a:t>
            </a:r>
            <a:r>
              <a:rPr sz="2200" spc="-5" dirty="0">
                <a:latin typeface="DejaVu Sans" panose="020B0603030804020204"/>
                <a:cs typeface="DejaVu Sans" panose="020B0603030804020204"/>
              </a:rPr>
              <a:t>Hypervisor</a:t>
            </a:r>
            <a:r>
              <a:rPr sz="2200" dirty="0">
                <a:latin typeface="Noto Sans CJK JP Regular" panose="020B0500000000000000" charset="-122"/>
                <a:cs typeface="Noto Sans CJK JP Regular" panose="020B0500000000000000" charset="-122"/>
              </a:rPr>
              <a:t>（</a:t>
            </a:r>
            <a:r>
              <a:rPr sz="2200" dirty="0">
                <a:solidFill>
                  <a:srgbClr val="FF0000"/>
                </a:solidFill>
                <a:latin typeface="Noto Sans CJK JP Regular" panose="020B0500000000000000" charset="-122"/>
                <a:cs typeface="Noto Sans CJK JP Regular" panose="020B0500000000000000" charset="-122"/>
              </a:rPr>
              <a:t>虚拟化层</a:t>
            </a:r>
            <a:r>
              <a:rPr sz="2200" dirty="0">
                <a:latin typeface="Noto Sans CJK JP Regular" panose="020B0500000000000000" charset="-122"/>
                <a:cs typeface="Noto Sans CJK JP Regular" panose="020B0500000000000000" charset="-122"/>
              </a:rPr>
              <a:t>）的安全两个层次。</a:t>
            </a:r>
            <a:endParaRPr sz="2200" dirty="0">
              <a:latin typeface="Noto Sans CJK JP Regular" panose="020B0500000000000000" charset="-122"/>
              <a:cs typeface="Noto Sans CJK JP Regular" panose="020B0500000000000000" charset="-122"/>
            </a:endParaRPr>
          </a:p>
          <a:p>
            <a:pPr marL="12700" marR="5080">
              <a:lnSpc>
                <a:spcPct val="100000"/>
              </a:lnSpc>
              <a:spcBef>
                <a:spcPts val="95"/>
              </a:spcBef>
            </a:pPr>
            <a:endParaRPr sz="2200" dirty="0">
              <a:latin typeface="Noto Sans CJK JP Regular" panose="020B0500000000000000" charset="-122"/>
              <a:cs typeface="Noto Sans CJK JP Regular" panose="020B0500000000000000" charset="-122"/>
            </a:endParaRPr>
          </a:p>
          <a:p>
            <a:pPr marL="12700" marR="5080">
              <a:lnSpc>
                <a:spcPct val="100000"/>
              </a:lnSpc>
              <a:spcBef>
                <a:spcPts val="95"/>
              </a:spcBef>
            </a:pPr>
            <a:r>
              <a:rPr sz="2200" dirty="0">
                <a:latin typeface="Noto Sans CJK JP Regular" panose="020B0500000000000000" charset="-122"/>
                <a:cs typeface="Noto Sans CJK JP Regular" panose="020B0500000000000000" charset="-122"/>
              </a:rPr>
              <a:t>从可信基的</a:t>
            </a:r>
            <a:r>
              <a:rPr sz="2200" spc="-5" dirty="0">
                <a:latin typeface="Noto Sans CJK JP Regular" panose="020B0500000000000000" charset="-122"/>
                <a:cs typeface="Noto Sans CJK JP Regular" panose="020B0500000000000000" charset="-122"/>
              </a:rPr>
              <a:t>角 </a:t>
            </a:r>
            <a:r>
              <a:rPr sz="2200" dirty="0">
                <a:latin typeface="Noto Sans CJK JP Regular" panose="020B0500000000000000" charset="-122"/>
                <a:cs typeface="Noto Sans CJK JP Regular" panose="020B0500000000000000" charset="-122"/>
              </a:rPr>
              <a:t>度分类，业界的安全方案可分为基于</a:t>
            </a:r>
            <a:r>
              <a:rPr sz="2200" spc="-5" dirty="0">
                <a:latin typeface="DejaVu Sans" panose="020B0603030804020204"/>
                <a:cs typeface="DejaVu Sans" panose="020B0603030804020204"/>
              </a:rPr>
              <a:t>Hypervisor</a:t>
            </a:r>
            <a:r>
              <a:rPr sz="2200" dirty="0">
                <a:latin typeface="Noto Sans CJK JP Regular" panose="020B0500000000000000" charset="-122"/>
                <a:cs typeface="Noto Sans CJK JP Regular" panose="020B0500000000000000" charset="-122"/>
              </a:rPr>
              <a:t>的保护</a:t>
            </a:r>
            <a:r>
              <a:rPr sz="2200" spc="-5" dirty="0">
                <a:latin typeface="Noto Sans CJK JP Regular" panose="020B0500000000000000" charset="-122"/>
                <a:cs typeface="Noto Sans CJK JP Regular" panose="020B0500000000000000" charset="-122"/>
              </a:rPr>
              <a:t>、</a:t>
            </a:r>
            <a:r>
              <a:rPr sz="2200" spc="-5" dirty="0">
                <a:latin typeface="DejaVu Sans" panose="020B0603030804020204"/>
                <a:cs typeface="DejaVu Sans" panose="020B0603030804020204"/>
              </a:rPr>
              <a:t>Hypervisor</a:t>
            </a:r>
            <a:r>
              <a:rPr sz="2200" dirty="0">
                <a:latin typeface="Noto Sans CJK JP Regular" panose="020B0500000000000000" charset="-122"/>
                <a:cs typeface="Noto Sans CJK JP Regular" panose="020B0500000000000000" charset="-122"/>
              </a:rPr>
              <a:t>自身安全防护及虚拟机在不可信</a:t>
            </a:r>
            <a:r>
              <a:rPr sz="2200" spc="-5" dirty="0">
                <a:latin typeface="DejaVu Sans" panose="020B0603030804020204"/>
                <a:cs typeface="DejaVu Sans" panose="020B0603030804020204"/>
              </a:rPr>
              <a:t>Hypervisor</a:t>
            </a:r>
            <a:r>
              <a:rPr sz="2200" dirty="0">
                <a:latin typeface="Noto Sans CJK JP Regular" panose="020B0500000000000000" charset="-122"/>
                <a:cs typeface="Noto Sans CJK JP Regular" panose="020B0500000000000000" charset="-122"/>
              </a:rPr>
              <a:t>环</a:t>
            </a:r>
            <a:r>
              <a:rPr sz="2200" spc="-5" dirty="0">
                <a:latin typeface="Noto Sans CJK JP Regular" panose="020B0500000000000000" charset="-122"/>
                <a:cs typeface="Noto Sans CJK JP Regular" panose="020B0500000000000000" charset="-122"/>
              </a:rPr>
              <a:t>境 </a:t>
            </a:r>
            <a:r>
              <a:rPr sz="2200" dirty="0">
                <a:latin typeface="Noto Sans CJK JP Regular" panose="020B0500000000000000" charset="-122"/>
                <a:cs typeface="Noto Sans CJK JP Regular" panose="020B0500000000000000" charset="-122"/>
              </a:rPr>
              <a:t>中的安全防护。其他方案还包括在</a:t>
            </a:r>
            <a:r>
              <a:rPr sz="2200" spc="-5" dirty="0">
                <a:latin typeface="DejaVu Sans" panose="020B0603030804020204"/>
                <a:cs typeface="DejaVu Sans" panose="020B0603030804020204"/>
              </a:rPr>
              <a:t>Hypervisor</a:t>
            </a:r>
            <a:r>
              <a:rPr sz="2200" dirty="0">
                <a:latin typeface="Noto Sans CJK JP Regular" panose="020B0500000000000000" charset="-122"/>
                <a:cs typeface="Noto Sans CJK JP Regular" panose="020B0500000000000000" charset="-122"/>
              </a:rPr>
              <a:t>层之下引入新</a:t>
            </a:r>
            <a:r>
              <a:rPr sz="2200" spc="-5" dirty="0">
                <a:latin typeface="Noto Sans CJK JP Regular" panose="020B0500000000000000" charset="-122"/>
                <a:cs typeface="Noto Sans CJK JP Regular" panose="020B0500000000000000" charset="-122"/>
              </a:rPr>
              <a:t>的 </a:t>
            </a:r>
            <a:r>
              <a:rPr sz="2200" dirty="0">
                <a:latin typeface="Noto Sans CJK JP Regular" panose="020B0500000000000000" charset="-122"/>
                <a:cs typeface="Noto Sans CJK JP Regular" panose="020B0500000000000000" charset="-122"/>
              </a:rPr>
              <a:t>软硬件安全模块，从隔离机制、加密机制和权限访问控制这</a:t>
            </a:r>
            <a:r>
              <a:rPr sz="2200" spc="-5" dirty="0">
                <a:latin typeface="Noto Sans CJK JP Regular" panose="020B0500000000000000" charset="-122"/>
                <a:cs typeface="Noto Sans CJK JP Regular" panose="020B0500000000000000" charset="-122"/>
              </a:rPr>
              <a:t>些 </a:t>
            </a:r>
            <a:r>
              <a:rPr sz="2200" dirty="0">
                <a:latin typeface="Noto Sans CJK JP Regular" panose="020B0500000000000000" charset="-122"/>
                <a:cs typeface="Noto Sans CJK JP Regular" panose="020B0500000000000000" charset="-122"/>
              </a:rPr>
              <a:t>不同角度对虚拟机及内部软件进行保护，以及对侧信道攻击</a:t>
            </a:r>
            <a:r>
              <a:rPr sz="2200" spc="-5" dirty="0">
                <a:latin typeface="Noto Sans CJK JP Regular" panose="020B0500000000000000" charset="-122"/>
                <a:cs typeface="Noto Sans CJK JP Regular" panose="020B0500000000000000" charset="-122"/>
              </a:rPr>
              <a:t>的 </a:t>
            </a:r>
            <a:r>
              <a:rPr sz="2200" dirty="0">
                <a:latin typeface="Noto Sans CJK JP Regular" panose="020B0500000000000000" charset="-122"/>
                <a:cs typeface="Noto Sans CJK JP Regular" panose="020B0500000000000000" charset="-122"/>
              </a:rPr>
              <a:t>防护</a:t>
            </a:r>
            <a:r>
              <a:rPr sz="2200" spc="-5" dirty="0">
                <a:latin typeface="Noto Sans CJK JP Regular" panose="020B0500000000000000" charset="-122"/>
                <a:cs typeface="Noto Sans CJK JP Regular" panose="020B0500000000000000" charset="-122"/>
              </a:rPr>
              <a:t>。</a:t>
            </a:r>
            <a:endParaRPr sz="2200">
              <a:latin typeface="Noto Sans CJK JP Regular" panose="020B0500000000000000" charset="-122"/>
              <a:cs typeface="Noto Sans CJK JP Regular" panose="020B0500000000000000" charset="-122"/>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73580" y="275273"/>
            <a:ext cx="5869305" cy="627380"/>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7.2.3	</a:t>
            </a:r>
            <a:r>
              <a:rPr sz="4000" dirty="0"/>
              <a:t>虚拟化安全总</a:t>
            </a:r>
            <a:r>
              <a:rPr sz="4000" spc="-5" dirty="0"/>
              <a:t>结</a:t>
            </a:r>
            <a:endParaRPr sz="4000">
              <a:latin typeface="DejaVu Sans" panose="020B0603030804020204"/>
              <a:cs typeface="DejaVu Sans" panose="020B0603030804020204"/>
            </a:endParaRPr>
          </a:p>
        </p:txBody>
      </p:sp>
      <p:sp>
        <p:nvSpPr>
          <p:cNvPr id="3" name="object 3"/>
          <p:cNvSpPr txBox="1"/>
          <p:nvPr/>
        </p:nvSpPr>
        <p:spPr>
          <a:xfrm>
            <a:off x="641350" y="1134745"/>
            <a:ext cx="7569200" cy="1122680"/>
          </a:xfrm>
          <a:prstGeom prst="rect">
            <a:avLst/>
          </a:prstGeom>
        </p:spPr>
        <p:txBody>
          <a:bodyPr vert="horz" wrap="square" lIns="0" tIns="12700" rIns="0" bIns="0" rtlCol="0">
            <a:spAutoFit/>
          </a:bodyPr>
          <a:lstStyle/>
          <a:p>
            <a:pPr marL="12700" marR="5080" algn="just">
              <a:lnSpc>
                <a:spcPct val="100000"/>
              </a:lnSpc>
              <a:spcBef>
                <a:spcPts val="100"/>
              </a:spcBef>
            </a:pPr>
            <a:r>
              <a:rPr sz="1800" dirty="0">
                <a:latin typeface="Noto Sans CJK JP Regular" panose="020B0500000000000000" charset="-122"/>
                <a:cs typeface="Noto Sans CJK JP Regular" panose="020B0500000000000000" charset="-122"/>
              </a:rPr>
              <a:t>近年来虚拟化安全虽取得众多成果，但针对现存的安全问题仍捉襟见肘，针 对众多潜在的安全威胁和漏洞更是力不从心。由此可见，虚拟化安全还有很 大的研究和提升空间，迫切需要研究出一套高效、可行且易实施的虚拟化安 全防护方案。</a:t>
            </a:r>
            <a:endParaRPr sz="1800">
              <a:latin typeface="Noto Sans CJK JP Regular" panose="020B0500000000000000" charset="-122"/>
              <a:cs typeface="Noto Sans CJK JP Regular" panose="020B0500000000000000" charset="-122"/>
            </a:endParaRPr>
          </a:p>
        </p:txBody>
      </p:sp>
      <p:sp>
        <p:nvSpPr>
          <p:cNvPr id="4" name="动作按钮: 后退或前一项 3">
            <a:hlinkClick r:id="rId1" action="ppaction://hlinksldjump" highlightClick="1"/>
          </p:cNvPr>
          <p:cNvSpPr/>
          <p:nvPr/>
        </p:nvSpPr>
        <p:spPr>
          <a:xfrm>
            <a:off x="8052118" y="4594860"/>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640455" y="294323"/>
            <a:ext cx="2781935" cy="627380"/>
          </a:xfrm>
          <a:prstGeom prst="rect">
            <a:avLst/>
          </a:prstGeom>
        </p:spPr>
        <p:txBody>
          <a:bodyPr vert="horz" wrap="square" lIns="0" tIns="12065" rIns="0" bIns="0" rtlCol="0">
            <a:spAutoFit/>
          </a:bodyPr>
          <a:lstStyle/>
          <a:p>
            <a:pPr marL="12700">
              <a:lnSpc>
                <a:spcPct val="100000"/>
              </a:lnSpc>
              <a:spcBef>
                <a:spcPts val="95"/>
              </a:spcBef>
            </a:pPr>
            <a:r>
              <a:rPr lang="zh-CN" altLang="en-US" sz="4000" dirty="0">
                <a:latin typeface="DejaVu Sans" panose="020B0603030804020204"/>
                <a:cs typeface="DejaVu Sans" panose="020B0603030804020204"/>
              </a:rPr>
              <a:t>云计算安全</a:t>
            </a:r>
            <a:endParaRPr lang="zh-CN" altLang="en-US" sz="4000" dirty="0">
              <a:latin typeface="DejaVu Sans" panose="020B0603030804020204"/>
              <a:cs typeface="DejaVu Sans" panose="020B0603030804020204"/>
            </a:endParaRPr>
          </a:p>
        </p:txBody>
      </p:sp>
      <p:sp>
        <p:nvSpPr>
          <p:cNvPr id="3" name="object 3"/>
          <p:cNvSpPr txBox="1"/>
          <p:nvPr/>
        </p:nvSpPr>
        <p:spPr>
          <a:xfrm>
            <a:off x="535940" y="1132077"/>
            <a:ext cx="4714875" cy="3009900"/>
          </a:xfrm>
          <a:prstGeom prst="rect">
            <a:avLst/>
          </a:prstGeom>
        </p:spPr>
        <p:txBody>
          <a:bodyPr vert="horz" wrap="square" lIns="0" tIns="182880" rIns="0" bIns="0" rtlCol="0">
            <a:spAutoFit/>
          </a:bodyPr>
          <a:lstStyle/>
          <a:p>
            <a:pPr marL="355600" indent="-342900">
              <a:lnSpc>
                <a:spcPct val="100000"/>
              </a:lnSpc>
              <a:spcBef>
                <a:spcPts val="1440"/>
              </a:spcBef>
              <a:buChar char="•"/>
              <a:tabLst>
                <a:tab pos="355600" algn="l"/>
                <a:tab pos="1146175" algn="l"/>
              </a:tabLst>
            </a:pPr>
            <a:r>
              <a:rPr sz="2800" spc="-5" dirty="0">
                <a:latin typeface="DejaVu Sans" panose="020B0603030804020204"/>
                <a:cs typeface="DejaVu Sans" panose="020B0603030804020204"/>
                <a:hlinkClick r:id="rId1" action="ppaction://hlinksldjump"/>
              </a:rPr>
              <a:t>7.1	</a:t>
            </a:r>
            <a:r>
              <a:rPr sz="2800" dirty="0">
                <a:latin typeface="Noto Sans CJK JP Regular" panose="020B0500000000000000" charset="-122"/>
                <a:cs typeface="Noto Sans CJK JP Regular" panose="020B0500000000000000" charset="-122"/>
                <a:hlinkClick r:id="rId1" action="ppaction://hlinksldjump"/>
              </a:rPr>
              <a:t>云安全概</a:t>
            </a:r>
            <a:r>
              <a:rPr sz="2800" spc="-5" dirty="0">
                <a:latin typeface="Noto Sans CJK JP Regular" panose="020B0500000000000000" charset="-122"/>
                <a:cs typeface="Noto Sans CJK JP Regular" panose="020B0500000000000000" charset="-122"/>
                <a:hlinkClick r:id="rId1" action="ppaction://hlinksldjump"/>
              </a:rPr>
              <a:t>述</a:t>
            </a:r>
            <a:endParaRPr sz="2800">
              <a:latin typeface="Noto Sans CJK JP Regular" panose="020B0500000000000000" charset="-122"/>
              <a:cs typeface="Noto Sans CJK JP Regular" panose="020B0500000000000000" charset="-122"/>
            </a:endParaRPr>
          </a:p>
          <a:p>
            <a:pPr marL="355600" indent="-342900">
              <a:lnSpc>
                <a:spcPct val="100000"/>
              </a:lnSpc>
              <a:spcBef>
                <a:spcPts val="1340"/>
              </a:spcBef>
              <a:buChar char="•"/>
              <a:tabLst>
                <a:tab pos="355600" algn="l"/>
                <a:tab pos="1146175" algn="l"/>
              </a:tabLst>
            </a:pPr>
            <a:r>
              <a:rPr sz="2800" spc="-5" dirty="0">
                <a:latin typeface="DejaVu Sans" panose="020B0603030804020204"/>
                <a:cs typeface="DejaVu Sans" panose="020B0603030804020204"/>
                <a:hlinkClick r:id="rId2" action="ppaction://hlinksldjump"/>
              </a:rPr>
              <a:t>7.2	</a:t>
            </a:r>
            <a:r>
              <a:rPr sz="2800" dirty="0">
                <a:latin typeface="Noto Sans CJK JP Regular" panose="020B0500000000000000" charset="-122"/>
                <a:cs typeface="Noto Sans CJK JP Regular" panose="020B0500000000000000" charset="-122"/>
                <a:hlinkClick r:id="rId2" action="ppaction://hlinksldjump"/>
              </a:rPr>
              <a:t>虚拟机安</a:t>
            </a:r>
            <a:r>
              <a:rPr sz="2800" spc="-5" dirty="0">
                <a:latin typeface="Noto Sans CJK JP Regular" panose="020B0500000000000000" charset="-122"/>
                <a:cs typeface="Noto Sans CJK JP Regular" panose="020B0500000000000000" charset="-122"/>
                <a:hlinkClick r:id="rId2" action="ppaction://hlinksldjump"/>
              </a:rPr>
              <a:t>全</a:t>
            </a:r>
            <a:endParaRPr sz="2800">
              <a:latin typeface="Noto Sans CJK JP Regular" panose="020B0500000000000000" charset="-122"/>
              <a:cs typeface="Noto Sans CJK JP Regular" panose="020B0500000000000000" charset="-122"/>
            </a:endParaRPr>
          </a:p>
          <a:p>
            <a:pPr marL="355600" indent="-342900">
              <a:lnSpc>
                <a:spcPct val="100000"/>
              </a:lnSpc>
              <a:spcBef>
                <a:spcPts val="1340"/>
              </a:spcBef>
              <a:buChar char="•"/>
              <a:tabLst>
                <a:tab pos="355600" algn="l"/>
                <a:tab pos="1146175" algn="l"/>
              </a:tabLst>
            </a:pPr>
            <a:r>
              <a:rPr sz="2800" spc="-5" dirty="0">
                <a:latin typeface="DejaVu Sans" panose="020B0603030804020204"/>
                <a:cs typeface="DejaVu Sans" panose="020B0603030804020204"/>
                <a:hlinkClick r:id="rId3" action="ppaction://hlinksldjump"/>
              </a:rPr>
              <a:t>7.3	</a:t>
            </a:r>
            <a:r>
              <a:rPr sz="2800" dirty="0">
                <a:latin typeface="Noto Sans CJK JP Regular" panose="020B0500000000000000" charset="-122"/>
                <a:cs typeface="Noto Sans CJK JP Regular" panose="020B0500000000000000" charset="-122"/>
                <a:hlinkClick r:id="rId3" action="ppaction://hlinksldjump"/>
              </a:rPr>
              <a:t>云存储安</a:t>
            </a:r>
            <a:r>
              <a:rPr sz="2800" spc="-5" dirty="0">
                <a:latin typeface="Noto Sans CJK JP Regular" panose="020B0500000000000000" charset="-122"/>
                <a:cs typeface="Noto Sans CJK JP Regular" panose="020B0500000000000000" charset="-122"/>
                <a:hlinkClick r:id="rId3" action="ppaction://hlinksldjump"/>
              </a:rPr>
              <a:t>全</a:t>
            </a:r>
            <a:endParaRPr sz="2800">
              <a:latin typeface="Noto Sans CJK JP Regular" panose="020B0500000000000000" charset="-122"/>
              <a:cs typeface="Noto Sans CJK JP Regular" panose="020B0500000000000000" charset="-122"/>
            </a:endParaRPr>
          </a:p>
          <a:p>
            <a:pPr marL="355600" indent="-342900">
              <a:lnSpc>
                <a:spcPct val="100000"/>
              </a:lnSpc>
              <a:spcBef>
                <a:spcPts val="1340"/>
              </a:spcBef>
              <a:buChar char="•"/>
              <a:tabLst>
                <a:tab pos="355600" algn="l"/>
                <a:tab pos="1146175" algn="l"/>
              </a:tabLst>
            </a:pPr>
            <a:r>
              <a:rPr sz="2800" spc="-5" dirty="0">
                <a:latin typeface="DejaVu Sans" panose="020B0603030804020204"/>
                <a:cs typeface="DejaVu Sans" panose="020B0603030804020204"/>
                <a:hlinkClick r:id="rId4" action="ppaction://hlinksldjump"/>
              </a:rPr>
              <a:t>7.4	</a:t>
            </a:r>
            <a:r>
              <a:rPr sz="2800" dirty="0">
                <a:latin typeface="Noto Sans CJK JP Regular" panose="020B0500000000000000" charset="-122"/>
                <a:cs typeface="Noto Sans CJK JP Regular" panose="020B0500000000000000" charset="-122"/>
                <a:hlinkClick r:id="rId4" action="ppaction://hlinksldjump"/>
              </a:rPr>
              <a:t>云数据安</a:t>
            </a:r>
            <a:r>
              <a:rPr sz="2800" spc="-5" dirty="0">
                <a:latin typeface="Noto Sans CJK JP Regular" panose="020B0500000000000000" charset="-122"/>
                <a:cs typeface="Noto Sans CJK JP Regular" panose="020B0500000000000000" charset="-122"/>
                <a:hlinkClick r:id="rId4" action="ppaction://hlinksldjump"/>
              </a:rPr>
              <a:t>全</a:t>
            </a:r>
            <a:endParaRPr sz="2800">
              <a:latin typeface="Noto Sans CJK JP Regular" panose="020B0500000000000000" charset="-122"/>
              <a:cs typeface="Noto Sans CJK JP Regular" panose="020B0500000000000000" charset="-122"/>
            </a:endParaRPr>
          </a:p>
          <a:p>
            <a:pPr marL="355600" indent="-342900">
              <a:lnSpc>
                <a:spcPct val="100000"/>
              </a:lnSpc>
              <a:spcBef>
                <a:spcPts val="1340"/>
              </a:spcBef>
              <a:buChar char="•"/>
              <a:tabLst>
                <a:tab pos="355600" algn="l"/>
                <a:tab pos="1146175" algn="l"/>
              </a:tabLst>
            </a:pPr>
            <a:r>
              <a:rPr sz="2800" spc="-5" dirty="0">
                <a:latin typeface="DejaVu Sans" panose="020B0603030804020204"/>
                <a:cs typeface="DejaVu Sans" panose="020B0603030804020204"/>
              </a:rPr>
              <a:t>7.5	</a:t>
            </a:r>
            <a:r>
              <a:rPr sz="2800" dirty="0">
                <a:latin typeface="Noto Sans CJK JP Regular" panose="020B0500000000000000" charset="-122"/>
                <a:cs typeface="Noto Sans CJK JP Regular" panose="020B0500000000000000" charset="-122"/>
              </a:rPr>
              <a:t>实践：全同态加密算</a:t>
            </a:r>
            <a:r>
              <a:rPr sz="2800" spc="-5" dirty="0">
                <a:latin typeface="Noto Sans CJK JP Regular" panose="020B0500000000000000" charset="-122"/>
                <a:cs typeface="Noto Sans CJK JP Regular" panose="020B0500000000000000" charset="-122"/>
              </a:rPr>
              <a:t>法</a:t>
            </a:r>
            <a:endParaRPr sz="2800">
              <a:latin typeface="Noto Sans CJK JP Regular" panose="020B0500000000000000" charset="-122"/>
              <a:cs typeface="Noto Sans CJK JP Regular" panose="020B0500000000000000" charset="-122"/>
            </a:endParaRPr>
          </a:p>
        </p:txBody>
      </p:sp>
      <p:sp>
        <p:nvSpPr>
          <p:cNvPr id="4" name="object 4"/>
          <p:cNvSpPr/>
          <p:nvPr/>
        </p:nvSpPr>
        <p:spPr>
          <a:xfrm>
            <a:off x="6054737" y="3026575"/>
            <a:ext cx="1672589" cy="0"/>
          </a:xfrm>
          <a:custGeom>
            <a:avLst/>
            <a:gdLst/>
            <a:ahLst/>
            <a:cxnLst/>
            <a:rect l="l" t="t" r="r" b="b"/>
            <a:pathLst>
              <a:path w="1672590">
                <a:moveTo>
                  <a:pt x="0" y="0"/>
                </a:moveTo>
                <a:lnTo>
                  <a:pt x="1672590" y="0"/>
                </a:lnTo>
              </a:path>
            </a:pathLst>
          </a:custGeom>
          <a:ln w="12192">
            <a:solidFill>
              <a:srgbClr val="FFFFFF"/>
            </a:solidFill>
          </a:ln>
        </p:spPr>
        <p:txBody>
          <a:bodyPr wrap="square" lIns="0" tIns="0" rIns="0" bIns="0" rtlCol="0"/>
          <a:lstStyle/>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24150" y="272021"/>
            <a:ext cx="3695065" cy="634365"/>
          </a:xfrm>
          <a:prstGeom prst="rect">
            <a:avLst/>
          </a:prstGeom>
        </p:spPr>
        <p:txBody>
          <a:bodyPr vert="horz" wrap="square" lIns="0" tIns="12065" rIns="0" bIns="0" rtlCol="0">
            <a:spAutoFit/>
          </a:bodyPr>
          <a:lstStyle/>
          <a:p>
            <a:pPr marL="12700">
              <a:lnSpc>
                <a:spcPct val="100000"/>
              </a:lnSpc>
              <a:spcBef>
                <a:spcPts val="95"/>
              </a:spcBef>
              <a:tabLst>
                <a:tab pos="1142365" algn="l"/>
              </a:tabLst>
            </a:pPr>
            <a:r>
              <a:rPr sz="4000" spc="-5" dirty="0">
                <a:latin typeface="DejaVu Sans" panose="020B0603030804020204"/>
                <a:cs typeface="DejaVu Sans" panose="020B0603030804020204"/>
              </a:rPr>
              <a:t>7.3	</a:t>
            </a:r>
            <a:r>
              <a:rPr sz="4000" dirty="0"/>
              <a:t>云存储安</a:t>
            </a:r>
            <a:r>
              <a:rPr sz="4000" spc="-5" dirty="0"/>
              <a:t>全</a:t>
            </a:r>
            <a:endParaRPr sz="4000">
              <a:latin typeface="DejaVu Sans" panose="020B0603030804020204"/>
              <a:cs typeface="DejaVu Sans" panose="020B0603030804020204"/>
            </a:endParaRPr>
          </a:p>
        </p:txBody>
      </p:sp>
      <p:sp>
        <p:nvSpPr>
          <p:cNvPr id="3" name="object 3"/>
          <p:cNvSpPr txBox="1"/>
          <p:nvPr/>
        </p:nvSpPr>
        <p:spPr>
          <a:xfrm>
            <a:off x="927100" y="1169796"/>
            <a:ext cx="6193790" cy="2373630"/>
          </a:xfrm>
          <a:prstGeom prst="rect">
            <a:avLst/>
          </a:prstGeom>
        </p:spPr>
        <p:txBody>
          <a:bodyPr vert="horz" wrap="square" lIns="0" tIns="109855" rIns="0" bIns="0" rtlCol="0">
            <a:spAutoFit/>
          </a:bodyPr>
          <a:lstStyle/>
          <a:p>
            <a:pPr marL="12700" lvl="2" indent="0">
              <a:lnSpc>
                <a:spcPct val="100000"/>
              </a:lnSpc>
              <a:spcBef>
                <a:spcPts val="865"/>
              </a:spcBef>
              <a:buFont typeface="Wingdings" panose="05000000000000000000" charset="0"/>
              <a:buChar char=""/>
              <a:tabLst>
                <a:tab pos="1303020" algn="l"/>
                <a:tab pos="1303655" algn="l"/>
              </a:tabLst>
            </a:pPr>
            <a:r>
              <a:rPr sz="3200" dirty="0">
                <a:latin typeface="Noto Sans CJK JP Regular" panose="020B0500000000000000" charset="-122"/>
                <a:cs typeface="Noto Sans CJK JP Regular" panose="020B0500000000000000" charset="-122"/>
              </a:rPr>
              <a:t>云存储的安全需</a:t>
            </a:r>
            <a:r>
              <a:rPr sz="3200" spc="5" dirty="0">
                <a:latin typeface="Noto Sans CJK JP Regular" panose="020B0500000000000000" charset="-122"/>
                <a:cs typeface="Noto Sans CJK JP Regular" panose="020B0500000000000000" charset="-122"/>
              </a:rPr>
              <a:t>求</a:t>
            </a:r>
            <a:endParaRPr sz="3200">
              <a:latin typeface="Noto Sans CJK JP Regular" panose="020B0500000000000000" charset="-122"/>
              <a:cs typeface="Noto Sans CJK JP Regular" panose="020B0500000000000000" charset="-122"/>
            </a:endParaRPr>
          </a:p>
          <a:p>
            <a:pPr marL="12700" lvl="2" indent="0">
              <a:lnSpc>
                <a:spcPct val="100000"/>
              </a:lnSpc>
              <a:spcBef>
                <a:spcPts val="765"/>
              </a:spcBef>
              <a:buFont typeface="Wingdings" panose="05000000000000000000" charset="0"/>
              <a:buChar char=""/>
              <a:tabLst>
                <a:tab pos="1303020" algn="l"/>
                <a:tab pos="1303655" algn="l"/>
              </a:tabLst>
            </a:pPr>
            <a:r>
              <a:rPr sz="3200" dirty="0">
                <a:latin typeface="Noto Sans CJK JP Regular" panose="020B0500000000000000" charset="-122"/>
                <a:cs typeface="Noto Sans CJK JP Regular" panose="020B0500000000000000" charset="-122"/>
              </a:rPr>
              <a:t>安全云存储系统概</a:t>
            </a:r>
            <a:r>
              <a:rPr sz="3200" spc="5" dirty="0">
                <a:latin typeface="Noto Sans CJK JP Regular" panose="020B0500000000000000" charset="-122"/>
                <a:cs typeface="Noto Sans CJK JP Regular" panose="020B0500000000000000" charset="-122"/>
              </a:rPr>
              <a:t>述</a:t>
            </a:r>
            <a:endParaRPr sz="3200">
              <a:latin typeface="Noto Sans CJK JP Regular" panose="020B0500000000000000" charset="-122"/>
              <a:cs typeface="Noto Sans CJK JP Regular" panose="020B0500000000000000" charset="-122"/>
            </a:endParaRPr>
          </a:p>
          <a:p>
            <a:pPr marL="12700" lvl="2" indent="0">
              <a:lnSpc>
                <a:spcPct val="100000"/>
              </a:lnSpc>
              <a:spcBef>
                <a:spcPts val="765"/>
              </a:spcBef>
              <a:buFont typeface="Wingdings" panose="05000000000000000000" charset="0"/>
              <a:buChar char=""/>
              <a:tabLst>
                <a:tab pos="1303020" algn="l"/>
                <a:tab pos="1303655" algn="l"/>
              </a:tabLst>
            </a:pPr>
            <a:r>
              <a:rPr sz="3200" dirty="0">
                <a:latin typeface="Noto Sans CJK JP Regular" panose="020B0500000000000000" charset="-122"/>
                <a:cs typeface="Noto Sans CJK JP Regular" panose="020B0500000000000000" charset="-122"/>
              </a:rPr>
              <a:t>安全云存储系统的一般架</a:t>
            </a:r>
            <a:r>
              <a:rPr sz="3200" spc="5" dirty="0">
                <a:latin typeface="Noto Sans CJK JP Regular" panose="020B0500000000000000" charset="-122"/>
                <a:cs typeface="Noto Sans CJK JP Regular" panose="020B0500000000000000" charset="-122"/>
              </a:rPr>
              <a:t>构</a:t>
            </a:r>
            <a:endParaRPr sz="3200">
              <a:latin typeface="Noto Sans CJK JP Regular" panose="020B0500000000000000" charset="-122"/>
              <a:cs typeface="Noto Sans CJK JP Regular" panose="020B0500000000000000" charset="-122"/>
            </a:endParaRPr>
          </a:p>
          <a:p>
            <a:pPr marL="12700" lvl="2" indent="0">
              <a:lnSpc>
                <a:spcPct val="100000"/>
              </a:lnSpc>
              <a:spcBef>
                <a:spcPts val="765"/>
              </a:spcBef>
              <a:buFont typeface="Wingdings" panose="05000000000000000000" charset="0"/>
              <a:buChar char=""/>
              <a:tabLst>
                <a:tab pos="1303020" algn="l"/>
                <a:tab pos="1303655" algn="l"/>
              </a:tabLst>
            </a:pPr>
            <a:r>
              <a:rPr sz="3200" dirty="0">
                <a:latin typeface="Noto Sans CJK JP Regular" panose="020B0500000000000000" charset="-122"/>
                <a:cs typeface="Noto Sans CJK JP Regular" panose="020B0500000000000000" charset="-122"/>
              </a:rPr>
              <a:t>安全云存储系统的关键技</a:t>
            </a:r>
            <a:r>
              <a:rPr sz="3200" spc="5" dirty="0">
                <a:latin typeface="Noto Sans CJK JP Regular" panose="020B0500000000000000" charset="-122"/>
                <a:cs typeface="Noto Sans CJK JP Regular" panose="020B0500000000000000" charset="-122"/>
              </a:rPr>
              <a:t>术</a:t>
            </a:r>
            <a:endParaRPr sz="3200">
              <a:latin typeface="Noto Sans CJK JP Regular" panose="020B0500000000000000" charset="-122"/>
              <a:cs typeface="Noto Sans CJK JP Regular" panose="020B0500000000000000"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19580" y="275273"/>
            <a:ext cx="6398895" cy="627380"/>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7.3.1	</a:t>
            </a:r>
            <a:r>
              <a:rPr sz="4000" dirty="0"/>
              <a:t>云存储的安全需</a:t>
            </a:r>
            <a:r>
              <a:rPr sz="4000" spc="-5" dirty="0"/>
              <a:t>求</a:t>
            </a:r>
            <a:endParaRPr sz="4000">
              <a:latin typeface="DejaVu Sans" panose="020B0603030804020204"/>
              <a:cs typeface="DejaVu Sans" panose="020B0603030804020204"/>
            </a:endParaRPr>
          </a:p>
        </p:txBody>
      </p:sp>
      <p:sp>
        <p:nvSpPr>
          <p:cNvPr id="3" name="object 3"/>
          <p:cNvSpPr txBox="1"/>
          <p:nvPr/>
        </p:nvSpPr>
        <p:spPr>
          <a:xfrm>
            <a:off x="2483485" y="1200150"/>
            <a:ext cx="4782820" cy="1858010"/>
          </a:xfrm>
          <a:prstGeom prst="rect">
            <a:avLst/>
          </a:prstGeom>
        </p:spPr>
        <p:txBody>
          <a:bodyPr vert="horz" wrap="square" lIns="0" tIns="73025" rIns="0" bIns="0" rtlCol="0">
            <a:spAutoFit/>
          </a:bodyPr>
          <a:lstStyle/>
          <a:p>
            <a:pPr marL="469900" indent="-457200">
              <a:lnSpc>
                <a:spcPct val="100000"/>
              </a:lnSpc>
              <a:spcBef>
                <a:spcPts val="575"/>
              </a:spcBef>
              <a:buFont typeface="Wingdings" panose="05000000000000000000" charset="0"/>
              <a:buChar char=""/>
            </a:pPr>
            <a:r>
              <a:rPr sz="3600" dirty="0">
                <a:latin typeface="Noto Sans CJK JP Regular" panose="020B0500000000000000" charset="-122"/>
                <a:cs typeface="Noto Sans CJK JP Regular" panose="020B0500000000000000" charset="-122"/>
              </a:rPr>
              <a:t>数据的安全</a:t>
            </a:r>
            <a:r>
              <a:rPr sz="3600" spc="5" dirty="0">
                <a:latin typeface="Noto Sans CJK JP Regular" panose="020B0500000000000000" charset="-122"/>
                <a:cs typeface="Noto Sans CJK JP Regular" panose="020B0500000000000000" charset="-122"/>
              </a:rPr>
              <a:t>性</a:t>
            </a:r>
            <a:endParaRPr sz="3600">
              <a:latin typeface="Noto Sans CJK JP Regular" panose="020B0500000000000000" charset="-122"/>
              <a:cs typeface="Noto Sans CJK JP Regular" panose="020B0500000000000000" charset="-122"/>
            </a:endParaRPr>
          </a:p>
          <a:p>
            <a:pPr marL="469900" indent="-457200">
              <a:lnSpc>
                <a:spcPct val="100000"/>
              </a:lnSpc>
              <a:spcBef>
                <a:spcPts val="480"/>
              </a:spcBef>
              <a:buFont typeface="Wingdings" panose="05000000000000000000" charset="0"/>
              <a:buChar char=""/>
            </a:pPr>
            <a:r>
              <a:rPr sz="3600" dirty="0">
                <a:latin typeface="Noto Sans CJK JP Regular" panose="020B0500000000000000" charset="-122"/>
                <a:cs typeface="Noto Sans CJK JP Regular" panose="020B0500000000000000" charset="-122"/>
              </a:rPr>
              <a:t>密钥管理分发机</a:t>
            </a:r>
            <a:r>
              <a:rPr sz="3600" spc="5" dirty="0">
                <a:latin typeface="Noto Sans CJK JP Regular" panose="020B0500000000000000" charset="-122"/>
                <a:cs typeface="Noto Sans CJK JP Regular" panose="020B0500000000000000" charset="-122"/>
              </a:rPr>
              <a:t>制</a:t>
            </a:r>
            <a:endParaRPr sz="3600">
              <a:latin typeface="Noto Sans CJK JP Regular" panose="020B0500000000000000" charset="-122"/>
              <a:cs typeface="Noto Sans CJK JP Regular" panose="020B0500000000000000" charset="-122"/>
            </a:endParaRPr>
          </a:p>
          <a:p>
            <a:pPr marL="469900" indent="-457200">
              <a:lnSpc>
                <a:spcPct val="100000"/>
              </a:lnSpc>
              <a:spcBef>
                <a:spcPts val="480"/>
              </a:spcBef>
              <a:buFont typeface="Wingdings" panose="05000000000000000000" charset="0"/>
              <a:buChar char=""/>
            </a:pPr>
            <a:r>
              <a:rPr sz="3600" dirty="0">
                <a:latin typeface="Noto Sans CJK JP Regular" panose="020B0500000000000000" charset="-122"/>
                <a:cs typeface="Noto Sans CJK JP Regular" panose="020B0500000000000000" charset="-122"/>
              </a:rPr>
              <a:t>其他功能需</a:t>
            </a:r>
            <a:r>
              <a:rPr sz="3600" spc="5" dirty="0">
                <a:latin typeface="Noto Sans CJK JP Regular" panose="020B0500000000000000" charset="-122"/>
                <a:cs typeface="Noto Sans CJK JP Regular" panose="020B0500000000000000" charset="-122"/>
              </a:rPr>
              <a:t>求</a:t>
            </a:r>
            <a:endParaRPr sz="3600">
              <a:latin typeface="Noto Sans CJK JP Regular" panose="020B0500000000000000" charset="-122"/>
              <a:cs typeface="Noto Sans CJK JP Regular" panose="020B0500000000000000"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19300" y="275273"/>
            <a:ext cx="5632450" cy="627380"/>
          </a:xfrm>
          <a:prstGeom prst="rect">
            <a:avLst/>
          </a:prstGeom>
        </p:spPr>
        <p:txBody>
          <a:bodyPr vert="horz" wrap="square" lIns="0" tIns="12065" rIns="0" bIns="0" rtlCol="0">
            <a:spAutoFit/>
          </a:bodyPr>
          <a:lstStyle/>
          <a:p>
            <a:pPr marL="12700">
              <a:lnSpc>
                <a:spcPct val="100000"/>
              </a:lnSpc>
              <a:spcBef>
                <a:spcPts val="95"/>
              </a:spcBef>
            </a:pPr>
            <a:r>
              <a:rPr sz="4000" dirty="0"/>
              <a:t>安全云存储系统的现</a:t>
            </a:r>
            <a:r>
              <a:rPr sz="4000" spc="-5" dirty="0"/>
              <a:t>状</a:t>
            </a:r>
            <a:endParaRPr sz="4000"/>
          </a:p>
        </p:txBody>
      </p:sp>
      <p:sp>
        <p:nvSpPr>
          <p:cNvPr id="3" name="object 3"/>
          <p:cNvSpPr txBox="1"/>
          <p:nvPr/>
        </p:nvSpPr>
        <p:spPr>
          <a:xfrm>
            <a:off x="829944" y="1271269"/>
            <a:ext cx="7646034" cy="3390900"/>
          </a:xfrm>
          <a:prstGeom prst="rect">
            <a:avLst/>
          </a:prstGeom>
        </p:spPr>
        <p:txBody>
          <a:bodyPr vert="horz" wrap="square" lIns="0" tIns="13335" rIns="0" bIns="0" rtlCol="0">
            <a:spAutoFit/>
          </a:bodyPr>
          <a:lstStyle/>
          <a:p>
            <a:pPr marL="12700" marR="5080" algn="just">
              <a:lnSpc>
                <a:spcPct val="100000"/>
              </a:lnSpc>
              <a:spcBef>
                <a:spcPts val="105"/>
              </a:spcBef>
            </a:pPr>
            <a:r>
              <a:rPr sz="2400" dirty="0">
                <a:latin typeface="Noto Sans CJK JP Regular" panose="020B0500000000000000" charset="-122"/>
                <a:cs typeface="Noto Sans CJK JP Regular" panose="020B0500000000000000" charset="-122"/>
              </a:rPr>
              <a:t>随着网络存储系统的发展，</a:t>
            </a:r>
            <a:r>
              <a:rPr sz="2400" dirty="0">
                <a:solidFill>
                  <a:schemeClr val="tx1"/>
                </a:solidFill>
                <a:latin typeface="Noto Sans CJK JP Regular" panose="020B0500000000000000" charset="-122"/>
                <a:cs typeface="Noto Sans CJK JP Regular" panose="020B0500000000000000" charset="-122"/>
              </a:rPr>
              <a:t>加密文件系统</a:t>
            </a:r>
            <a:r>
              <a:rPr sz="2400" dirty="0">
                <a:latin typeface="Noto Sans CJK JP Regular" panose="020B0500000000000000" charset="-122"/>
                <a:cs typeface="Noto Sans CJK JP Regular" panose="020B0500000000000000" charset="-122"/>
              </a:rPr>
              <a:t>的理念也逐渐 网络化、系统化，最终演变成安全网络存储系统。一般的安全网络存 储系统至少包括客户端与服务器两部分</a:t>
            </a:r>
            <a:r>
              <a:rPr lang="zh-CN" sz="2400" dirty="0">
                <a:latin typeface="Noto Sans CJK JP Regular" panose="020B0500000000000000" charset="-122"/>
                <a:cs typeface="Noto Sans CJK JP Regular" panose="020B0500000000000000" charset="-122"/>
              </a:rPr>
              <a:t>：</a:t>
            </a:r>
            <a:endParaRPr lang="zh-CN" sz="2400" dirty="0">
              <a:latin typeface="Noto Sans CJK JP Regular" panose="020B0500000000000000" charset="-122"/>
              <a:cs typeface="Noto Sans CJK JP Regular" panose="020B0500000000000000" charset="-122"/>
            </a:endParaRPr>
          </a:p>
          <a:p>
            <a:pPr marL="12700" marR="5080" algn="just">
              <a:lnSpc>
                <a:spcPct val="100000"/>
              </a:lnSpc>
              <a:spcBef>
                <a:spcPts val="105"/>
              </a:spcBef>
            </a:pPr>
            <a:endParaRPr lang="zh-CN" sz="2400" dirty="0">
              <a:latin typeface="Noto Sans CJK JP Regular" panose="020B0500000000000000" charset="-122"/>
              <a:cs typeface="Noto Sans CJK JP Regular" panose="020B0500000000000000" charset="-122"/>
            </a:endParaRPr>
          </a:p>
          <a:p>
            <a:pPr marL="355600" marR="5080" indent="-342900" algn="just">
              <a:lnSpc>
                <a:spcPct val="100000"/>
              </a:lnSpc>
              <a:spcBef>
                <a:spcPts val="105"/>
              </a:spcBef>
              <a:buFont typeface="Wingdings" panose="05000000000000000000" charset="0"/>
              <a:buChar char=""/>
            </a:pPr>
            <a:r>
              <a:rPr sz="2400" b="1" dirty="0">
                <a:latin typeface="Noto Sans CJK JP Regular" panose="020B0500000000000000" charset="-122"/>
                <a:cs typeface="Noto Sans CJK JP Regular" panose="020B0500000000000000" charset="-122"/>
              </a:rPr>
              <a:t>客户端</a:t>
            </a:r>
            <a:r>
              <a:rPr sz="2400" dirty="0">
                <a:latin typeface="Noto Sans CJK JP Regular" panose="020B0500000000000000" charset="-122"/>
                <a:cs typeface="Noto Sans CJK JP Regular" panose="020B0500000000000000" charset="-122"/>
              </a:rPr>
              <a:t>由系统的使用者进行 操作，为用户数据提供数据</a:t>
            </a:r>
            <a:r>
              <a:rPr sz="2400" dirty="0">
                <a:solidFill>
                  <a:srgbClr val="FF0000"/>
                </a:solidFill>
                <a:latin typeface="Noto Sans CJK JP Regular" panose="020B0500000000000000" charset="-122"/>
                <a:cs typeface="Noto Sans CJK JP Regular" panose="020B0500000000000000" charset="-122"/>
              </a:rPr>
              <a:t>加解密、完整性校验</a:t>
            </a:r>
            <a:r>
              <a:rPr sz="2400" dirty="0">
                <a:latin typeface="Noto Sans CJK JP Regular" panose="020B0500000000000000" charset="-122"/>
                <a:cs typeface="Noto Sans CJK JP Regular" panose="020B0500000000000000" charset="-122"/>
              </a:rPr>
              <a:t>以及</a:t>
            </a:r>
            <a:r>
              <a:rPr sz="2400" dirty="0">
                <a:solidFill>
                  <a:srgbClr val="FF0000"/>
                </a:solidFill>
                <a:latin typeface="Noto Sans CJK JP Regular" panose="020B0500000000000000" charset="-122"/>
                <a:cs typeface="Noto Sans CJK JP Regular" panose="020B0500000000000000" charset="-122"/>
              </a:rPr>
              <a:t>访问权限控制</a:t>
            </a:r>
            <a:r>
              <a:rPr sz="2400" dirty="0">
                <a:latin typeface="Noto Sans CJK JP Regular" panose="020B0500000000000000" charset="-122"/>
                <a:cs typeface="Noto Sans CJK JP Regular" panose="020B0500000000000000" charset="-122"/>
              </a:rPr>
              <a:t>等 功能；</a:t>
            </a:r>
            <a:endParaRPr sz="2400" dirty="0">
              <a:latin typeface="Noto Sans CJK JP Regular" panose="020B0500000000000000" charset="-122"/>
              <a:cs typeface="Noto Sans CJK JP Regular" panose="020B0500000000000000" charset="-122"/>
            </a:endParaRPr>
          </a:p>
          <a:p>
            <a:pPr marL="355600" marR="5080" indent="-342900" algn="just">
              <a:lnSpc>
                <a:spcPct val="100000"/>
              </a:lnSpc>
              <a:spcBef>
                <a:spcPts val="105"/>
              </a:spcBef>
              <a:buFont typeface="Wingdings" panose="05000000000000000000" charset="0"/>
              <a:buChar char=""/>
            </a:pPr>
            <a:endParaRPr sz="2400" dirty="0">
              <a:latin typeface="Noto Sans CJK JP Regular" panose="020B0500000000000000" charset="-122"/>
              <a:cs typeface="Noto Sans CJK JP Regular" panose="020B0500000000000000" charset="-122"/>
            </a:endParaRPr>
          </a:p>
          <a:p>
            <a:pPr marL="355600" marR="5080" indent="-342900" algn="just">
              <a:lnSpc>
                <a:spcPct val="100000"/>
              </a:lnSpc>
              <a:spcBef>
                <a:spcPts val="105"/>
              </a:spcBef>
              <a:buFont typeface="Wingdings" panose="05000000000000000000" charset="0"/>
              <a:buChar char=""/>
            </a:pPr>
            <a:r>
              <a:rPr sz="2400" b="1" dirty="0">
                <a:latin typeface="Noto Sans CJK JP Regular" panose="020B0500000000000000" charset="-122"/>
                <a:cs typeface="Noto Sans CJK JP Regular" panose="020B0500000000000000" charset="-122"/>
              </a:rPr>
              <a:t>服务器</a:t>
            </a:r>
            <a:r>
              <a:rPr sz="2400" dirty="0">
                <a:latin typeface="Noto Sans CJK JP Regular" panose="020B0500000000000000" charset="-122"/>
                <a:cs typeface="Noto Sans CJK JP Regular" panose="020B0500000000000000" charset="-122"/>
              </a:rPr>
              <a:t>作为数据及元数据的存储介质，对数据没有任何的访问 或使用权限</a:t>
            </a:r>
            <a:r>
              <a:rPr sz="2400" spc="5" dirty="0">
                <a:latin typeface="Noto Sans CJK JP Regular" panose="020B0500000000000000" charset="-122"/>
                <a:cs typeface="Noto Sans CJK JP Regular" panose="020B0500000000000000" charset="-122"/>
              </a:rPr>
              <a:t>。</a:t>
            </a:r>
            <a:endParaRPr sz="2400">
              <a:latin typeface="Noto Sans CJK JP Regular" panose="020B0500000000000000" charset="-122"/>
              <a:cs typeface="Noto Sans CJK JP Regular" panose="020B0500000000000000"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511300" y="272021"/>
            <a:ext cx="6120765" cy="634365"/>
          </a:xfrm>
          <a:prstGeom prst="rect">
            <a:avLst/>
          </a:prstGeom>
        </p:spPr>
        <p:txBody>
          <a:bodyPr vert="horz" wrap="square" lIns="0" tIns="12065" rIns="0" bIns="0" rtlCol="0">
            <a:spAutoFit/>
          </a:bodyPr>
          <a:lstStyle/>
          <a:p>
            <a:pPr marL="12700">
              <a:lnSpc>
                <a:spcPct val="100000"/>
              </a:lnSpc>
              <a:spcBef>
                <a:spcPts val="95"/>
              </a:spcBef>
            </a:pPr>
            <a:r>
              <a:rPr sz="4000" dirty="0"/>
              <a:t>安全云存储系统的通用架</a:t>
            </a:r>
            <a:r>
              <a:rPr sz="4000" spc="-5" dirty="0"/>
              <a:t>构</a:t>
            </a:r>
            <a:endParaRPr sz="4000"/>
          </a:p>
        </p:txBody>
      </p:sp>
      <p:sp>
        <p:nvSpPr>
          <p:cNvPr id="3" name="object 3"/>
          <p:cNvSpPr/>
          <p:nvPr/>
        </p:nvSpPr>
        <p:spPr>
          <a:xfrm>
            <a:off x="2122805" y="1134110"/>
            <a:ext cx="5278755" cy="3732530"/>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3580" y="275273"/>
            <a:ext cx="8112125" cy="627380"/>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7.3.4	</a:t>
            </a:r>
            <a:r>
              <a:rPr sz="4000" dirty="0"/>
              <a:t>安全云存储系统的关键技</a:t>
            </a:r>
            <a:r>
              <a:rPr sz="4000" spc="-5" dirty="0"/>
              <a:t>术</a:t>
            </a:r>
            <a:endParaRPr sz="4000">
              <a:latin typeface="DejaVu Sans" panose="020B0603030804020204"/>
              <a:cs typeface="DejaVu Sans" panose="020B0603030804020204"/>
            </a:endParaRPr>
          </a:p>
        </p:txBody>
      </p:sp>
      <p:sp>
        <p:nvSpPr>
          <p:cNvPr id="3" name="object 3"/>
          <p:cNvSpPr txBox="1"/>
          <p:nvPr/>
        </p:nvSpPr>
        <p:spPr>
          <a:xfrm>
            <a:off x="535940" y="1146048"/>
            <a:ext cx="6296025" cy="3096260"/>
          </a:xfrm>
          <a:prstGeom prst="rect">
            <a:avLst/>
          </a:prstGeom>
        </p:spPr>
        <p:txBody>
          <a:bodyPr vert="horz" wrap="square" lIns="0" tIns="97790" rIns="0" bIns="0" rtlCol="0">
            <a:spAutoFit/>
          </a:bodyPr>
          <a:lstStyle/>
          <a:p>
            <a:pPr marL="12700">
              <a:lnSpc>
                <a:spcPct val="100000"/>
              </a:lnSpc>
              <a:spcBef>
                <a:spcPts val="770"/>
              </a:spcBef>
            </a:pPr>
            <a:r>
              <a:rPr sz="2800" spc="-5" dirty="0">
                <a:latin typeface="DejaVu Sans" panose="020B0603030804020204"/>
                <a:cs typeface="DejaVu Sans" panose="020B0603030804020204"/>
              </a:rPr>
              <a:t>1</a:t>
            </a:r>
            <a:r>
              <a:rPr sz="2800" dirty="0">
                <a:latin typeface="Noto Sans CJK JP Regular" panose="020B0500000000000000" charset="-122"/>
                <a:cs typeface="Noto Sans CJK JP Regular" panose="020B0500000000000000" charset="-122"/>
              </a:rPr>
              <a:t>．安全、高效的密钥生成管理分发机</a:t>
            </a:r>
            <a:r>
              <a:rPr sz="2800" spc="-5" dirty="0">
                <a:latin typeface="Noto Sans CJK JP Regular" panose="020B0500000000000000" charset="-122"/>
                <a:cs typeface="Noto Sans CJK JP Regular" panose="020B0500000000000000" charset="-122"/>
              </a:rPr>
              <a:t>制</a:t>
            </a:r>
            <a:endParaRPr sz="2800">
              <a:latin typeface="Noto Sans CJK JP Regular" panose="020B0500000000000000" charset="-122"/>
              <a:cs typeface="Noto Sans CJK JP Regular" panose="020B0500000000000000" charset="-122"/>
            </a:endParaRPr>
          </a:p>
          <a:p>
            <a:pPr marL="12700">
              <a:lnSpc>
                <a:spcPct val="100000"/>
              </a:lnSpc>
              <a:spcBef>
                <a:spcPts val="670"/>
              </a:spcBef>
            </a:pPr>
            <a:r>
              <a:rPr sz="2800" spc="-5" dirty="0">
                <a:latin typeface="DejaVu Sans" panose="020B0603030804020204"/>
                <a:cs typeface="DejaVu Sans" panose="020B0603030804020204"/>
              </a:rPr>
              <a:t>2</a:t>
            </a:r>
            <a:r>
              <a:rPr sz="2800" dirty="0">
                <a:latin typeface="Noto Sans CJK JP Regular" panose="020B0500000000000000" charset="-122"/>
                <a:cs typeface="Noto Sans CJK JP Regular" panose="020B0500000000000000" charset="-122"/>
              </a:rPr>
              <a:t>．基于属性的加密方</a:t>
            </a:r>
            <a:r>
              <a:rPr sz="2800" spc="-5" dirty="0">
                <a:latin typeface="Noto Sans CJK JP Regular" panose="020B0500000000000000" charset="-122"/>
                <a:cs typeface="Noto Sans CJK JP Regular" panose="020B0500000000000000" charset="-122"/>
              </a:rPr>
              <a:t>式</a:t>
            </a:r>
            <a:endParaRPr sz="2800">
              <a:latin typeface="Noto Sans CJK JP Regular" panose="020B0500000000000000" charset="-122"/>
              <a:cs typeface="Noto Sans CJK JP Regular" panose="020B0500000000000000" charset="-122"/>
            </a:endParaRPr>
          </a:p>
          <a:p>
            <a:pPr marL="12700">
              <a:lnSpc>
                <a:spcPct val="100000"/>
              </a:lnSpc>
              <a:spcBef>
                <a:spcPts val="670"/>
              </a:spcBef>
            </a:pPr>
            <a:r>
              <a:rPr sz="2800" spc="-5" dirty="0">
                <a:latin typeface="DejaVu Sans" panose="020B0603030804020204"/>
                <a:cs typeface="DejaVu Sans" panose="020B0603030804020204"/>
              </a:rPr>
              <a:t>3</a:t>
            </a:r>
            <a:r>
              <a:rPr sz="2800" dirty="0">
                <a:latin typeface="Noto Sans CJK JP Regular" panose="020B0500000000000000" charset="-122"/>
                <a:cs typeface="Noto Sans CJK JP Regular" panose="020B0500000000000000" charset="-122"/>
              </a:rPr>
              <a:t>．基于密文的搜索方</a:t>
            </a:r>
            <a:r>
              <a:rPr sz="2800" spc="-5" dirty="0">
                <a:latin typeface="Noto Sans CJK JP Regular" panose="020B0500000000000000" charset="-122"/>
                <a:cs typeface="Noto Sans CJK JP Regular" panose="020B0500000000000000" charset="-122"/>
              </a:rPr>
              <a:t>式</a:t>
            </a:r>
            <a:endParaRPr sz="2800">
              <a:latin typeface="Noto Sans CJK JP Regular" panose="020B0500000000000000" charset="-122"/>
              <a:cs typeface="Noto Sans CJK JP Regular" panose="020B0500000000000000" charset="-122"/>
            </a:endParaRPr>
          </a:p>
          <a:p>
            <a:pPr marL="12700">
              <a:lnSpc>
                <a:spcPct val="100000"/>
              </a:lnSpc>
              <a:spcBef>
                <a:spcPts val="670"/>
              </a:spcBef>
            </a:pPr>
            <a:r>
              <a:rPr sz="2800" spc="-5" dirty="0">
                <a:latin typeface="DejaVu Sans" panose="020B0603030804020204"/>
                <a:cs typeface="DejaVu Sans" panose="020B0603030804020204"/>
              </a:rPr>
              <a:t>4</a:t>
            </a:r>
            <a:r>
              <a:rPr sz="2800" spc="-5" dirty="0">
                <a:latin typeface="Noto Sans CJK JP Regular" panose="020B0500000000000000" charset="-122"/>
                <a:cs typeface="Noto Sans CJK JP Regular" panose="020B0500000000000000" charset="-122"/>
              </a:rPr>
              <a:t>．</a:t>
            </a:r>
            <a:r>
              <a:rPr sz="2800" dirty="0">
                <a:latin typeface="Noto Sans CJK JP Regular" panose="020B0500000000000000" charset="-122"/>
                <a:cs typeface="Noto Sans CJK JP Regular" panose="020B0500000000000000" charset="-122"/>
              </a:rPr>
              <a:t>基于密文的重复数据删除技</a:t>
            </a:r>
            <a:r>
              <a:rPr sz="2800" spc="-5" dirty="0">
                <a:latin typeface="Noto Sans CJK JP Regular" panose="020B0500000000000000" charset="-122"/>
                <a:cs typeface="Noto Sans CJK JP Regular" panose="020B0500000000000000" charset="-122"/>
              </a:rPr>
              <a:t>术</a:t>
            </a:r>
            <a:endParaRPr sz="2800">
              <a:latin typeface="Noto Sans CJK JP Regular" panose="020B0500000000000000" charset="-122"/>
              <a:cs typeface="Noto Sans CJK JP Regular" panose="020B0500000000000000" charset="-122"/>
            </a:endParaRPr>
          </a:p>
          <a:p>
            <a:pPr marL="12700">
              <a:lnSpc>
                <a:spcPct val="100000"/>
              </a:lnSpc>
              <a:spcBef>
                <a:spcPts val="670"/>
              </a:spcBef>
            </a:pPr>
            <a:r>
              <a:rPr sz="2800" spc="-5" dirty="0">
                <a:latin typeface="DejaVu Sans" panose="020B0603030804020204"/>
                <a:cs typeface="DejaVu Sans" panose="020B0603030804020204"/>
              </a:rPr>
              <a:t>5</a:t>
            </a:r>
            <a:r>
              <a:rPr sz="2800" spc="-5" dirty="0">
                <a:latin typeface="Noto Sans CJK JP Regular" panose="020B0500000000000000" charset="-122"/>
                <a:cs typeface="Noto Sans CJK JP Regular" panose="020B0500000000000000" charset="-122"/>
              </a:rPr>
              <a:t>．</a:t>
            </a:r>
            <a:r>
              <a:rPr sz="2800" dirty="0">
                <a:latin typeface="Noto Sans CJK JP Regular" panose="020B0500000000000000" charset="-122"/>
                <a:cs typeface="Noto Sans CJK JP Regular" panose="020B0500000000000000" charset="-122"/>
              </a:rPr>
              <a:t>基于密文的数据持有性证</a:t>
            </a:r>
            <a:r>
              <a:rPr sz="2800" spc="-5" dirty="0">
                <a:latin typeface="Noto Sans CJK JP Regular" panose="020B0500000000000000" charset="-122"/>
                <a:cs typeface="Noto Sans CJK JP Regular" panose="020B0500000000000000" charset="-122"/>
              </a:rPr>
              <a:t>明</a:t>
            </a:r>
            <a:endParaRPr sz="2800">
              <a:latin typeface="Noto Sans CJK JP Regular" panose="020B0500000000000000" charset="-122"/>
              <a:cs typeface="Noto Sans CJK JP Regular" panose="020B0500000000000000" charset="-122"/>
            </a:endParaRPr>
          </a:p>
          <a:p>
            <a:pPr marL="12700">
              <a:lnSpc>
                <a:spcPct val="100000"/>
              </a:lnSpc>
              <a:spcBef>
                <a:spcPts val="670"/>
              </a:spcBef>
            </a:pPr>
            <a:r>
              <a:rPr sz="2800" spc="-5" dirty="0">
                <a:latin typeface="DejaVu Sans" panose="020B0603030804020204"/>
                <a:cs typeface="DejaVu Sans" panose="020B0603030804020204"/>
              </a:rPr>
              <a:t>6</a:t>
            </a:r>
            <a:r>
              <a:rPr sz="2800" spc="-5" dirty="0">
                <a:latin typeface="Noto Sans CJK JP Regular" panose="020B0500000000000000" charset="-122"/>
                <a:cs typeface="Noto Sans CJK JP Regular" panose="020B0500000000000000" charset="-122"/>
              </a:rPr>
              <a:t>．</a:t>
            </a:r>
            <a:r>
              <a:rPr sz="2800" dirty="0">
                <a:latin typeface="Noto Sans CJK JP Regular" panose="020B0500000000000000" charset="-122"/>
                <a:cs typeface="Noto Sans CJK JP Regular" panose="020B0500000000000000" charset="-122"/>
              </a:rPr>
              <a:t>数据的可信删</a:t>
            </a:r>
            <a:r>
              <a:rPr sz="2800" spc="-5" dirty="0">
                <a:latin typeface="Noto Sans CJK JP Regular" panose="020B0500000000000000" charset="-122"/>
                <a:cs typeface="Noto Sans CJK JP Regular" panose="020B0500000000000000" charset="-122"/>
              </a:rPr>
              <a:t>除</a:t>
            </a:r>
            <a:endParaRPr sz="2800">
              <a:latin typeface="Noto Sans CJK JP Regular" panose="020B0500000000000000" charset="-122"/>
              <a:cs typeface="Noto Sans CJK JP Regular" panose="020B0500000000000000" charset="-122"/>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09600" y="310515"/>
            <a:ext cx="8407400" cy="566420"/>
          </a:xfrm>
          <a:prstGeom prst="rect">
            <a:avLst/>
          </a:prstGeom>
        </p:spPr>
        <p:txBody>
          <a:bodyPr vert="horz" wrap="square" lIns="0" tIns="12700" rIns="0" bIns="0" rtlCol="0">
            <a:spAutoFit/>
          </a:bodyPr>
          <a:lstStyle/>
          <a:p>
            <a:pPr marL="12700">
              <a:lnSpc>
                <a:spcPct val="100000"/>
              </a:lnSpc>
              <a:spcBef>
                <a:spcPts val="100"/>
              </a:spcBef>
            </a:pPr>
            <a:r>
              <a:rPr sz="3600" spc="-5" dirty="0">
                <a:latin typeface="DejaVu Sans" panose="020B0603030804020204"/>
                <a:cs typeface="DejaVu Sans" panose="020B0603030804020204"/>
              </a:rPr>
              <a:t>1</a:t>
            </a:r>
            <a:r>
              <a:rPr sz="3600" dirty="0"/>
              <a:t>．安全、高效的密钥生成管理分发机制</a:t>
            </a:r>
            <a:endParaRPr sz="3600">
              <a:latin typeface="DejaVu Sans" panose="020B0603030804020204"/>
              <a:cs typeface="DejaVu Sans" panose="020B0603030804020204"/>
            </a:endParaRPr>
          </a:p>
        </p:txBody>
      </p:sp>
      <p:sp>
        <p:nvSpPr>
          <p:cNvPr id="3" name="object 3"/>
          <p:cNvSpPr txBox="1"/>
          <p:nvPr/>
        </p:nvSpPr>
        <p:spPr>
          <a:xfrm>
            <a:off x="878839" y="1231265"/>
            <a:ext cx="7645400" cy="2597785"/>
          </a:xfrm>
          <a:prstGeom prst="rect">
            <a:avLst/>
          </a:prstGeom>
        </p:spPr>
        <p:txBody>
          <a:bodyPr vert="horz" wrap="square" lIns="0" tIns="12700" rIns="0" bIns="0" rtlCol="0">
            <a:spAutoFit/>
          </a:bodyPr>
          <a:lstStyle/>
          <a:p>
            <a:pPr marL="12700" marR="5080" algn="just">
              <a:lnSpc>
                <a:spcPct val="100000"/>
              </a:lnSpc>
              <a:spcBef>
                <a:spcPts val="100"/>
              </a:spcBef>
            </a:pPr>
            <a:r>
              <a:rPr sz="2400" dirty="0">
                <a:latin typeface="Noto Sans CJK JP Regular" panose="020B0500000000000000" charset="-122"/>
                <a:cs typeface="Noto Sans CJK JP Regular" panose="020B0500000000000000" charset="-122"/>
              </a:rPr>
              <a:t>在目前的安全云存储系统中</a:t>
            </a:r>
            <a:r>
              <a:rPr sz="2400" dirty="0">
                <a:solidFill>
                  <a:schemeClr val="tx1"/>
                </a:solidFill>
                <a:latin typeface="Noto Sans CJK JP Regular" panose="020B0500000000000000" charset="-122"/>
                <a:cs typeface="Noto Sans CJK JP Regular" panose="020B0500000000000000" charset="-122"/>
              </a:rPr>
              <a:t>，数据加密存储是解决机密性 问题的主流方法。数</a:t>
            </a:r>
            <a:r>
              <a:rPr sz="2400" dirty="0">
                <a:latin typeface="Noto Sans CJK JP Regular" panose="020B0500000000000000" charset="-122"/>
                <a:cs typeface="Noto Sans CJK JP Regular" panose="020B0500000000000000" charset="-122"/>
              </a:rPr>
              <a:t>据加密时必须用到</a:t>
            </a:r>
            <a:r>
              <a:rPr sz="2400" dirty="0">
                <a:solidFill>
                  <a:srgbClr val="FF0000"/>
                </a:solidFill>
                <a:latin typeface="Noto Sans CJK JP Regular" panose="020B0500000000000000" charset="-122"/>
                <a:cs typeface="Noto Sans CJK JP Regular" panose="020B0500000000000000" charset="-122"/>
              </a:rPr>
              <a:t>密钥</a:t>
            </a:r>
            <a:r>
              <a:rPr lang="zh-CN" sz="2400" dirty="0">
                <a:solidFill>
                  <a:srgbClr val="FF0000"/>
                </a:solidFill>
                <a:latin typeface="Noto Sans CJK JP Regular" panose="020B0500000000000000" charset="-122"/>
                <a:cs typeface="Noto Sans CJK JP Regular" panose="020B0500000000000000" charset="-122"/>
              </a:rPr>
              <a:t>管理</a:t>
            </a:r>
            <a:r>
              <a:rPr sz="2400" dirty="0">
                <a:latin typeface="Noto Sans CJK JP Regular" panose="020B0500000000000000" charset="-122"/>
                <a:cs typeface="Noto Sans CJK JP Regular" panose="020B0500000000000000" charset="-122"/>
              </a:rPr>
              <a:t>，在不同系统 中，根据密钥的生成粒度不同，需要管理的密钥数量级也 不一样。若加密粒度太大，虽然用户可以很方便地管理， 却不利于密钥的更新和分发；若加密粒度太小，虽然用户 可以进行细粒度的访问权限控制，但密钥管理的开销也会 变得非常大。</a:t>
            </a:r>
            <a:endParaRPr sz="2400">
              <a:latin typeface="Noto Sans CJK JP Regular" panose="020B0500000000000000" charset="-122"/>
              <a:cs typeface="Noto Sans CJK JP Regular" panose="020B0500000000000000" charset="-122"/>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57375" y="275590"/>
            <a:ext cx="5528310" cy="627380"/>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2</a:t>
            </a:r>
            <a:r>
              <a:rPr sz="4000" dirty="0"/>
              <a:t>．基于属性的加密方</a:t>
            </a:r>
            <a:r>
              <a:rPr sz="4000" spc="-5" dirty="0"/>
              <a:t>式</a:t>
            </a:r>
            <a:endParaRPr sz="4000">
              <a:latin typeface="DejaVu Sans" panose="020B0603030804020204"/>
              <a:cs typeface="DejaVu Sans" panose="020B0603030804020204"/>
            </a:endParaRPr>
          </a:p>
        </p:txBody>
      </p:sp>
      <p:sp>
        <p:nvSpPr>
          <p:cNvPr id="3" name="object 3"/>
          <p:cNvSpPr txBox="1"/>
          <p:nvPr/>
        </p:nvSpPr>
        <p:spPr>
          <a:xfrm>
            <a:off x="878839" y="1231265"/>
            <a:ext cx="7645400" cy="1854200"/>
          </a:xfrm>
          <a:prstGeom prst="rect">
            <a:avLst/>
          </a:prstGeom>
        </p:spPr>
        <p:txBody>
          <a:bodyPr vert="horz" wrap="square" lIns="0" tIns="12700" rIns="0" bIns="0" rtlCol="0">
            <a:spAutoFit/>
          </a:bodyPr>
          <a:lstStyle/>
          <a:p>
            <a:pPr marL="12700" marR="5080">
              <a:lnSpc>
                <a:spcPct val="100000"/>
              </a:lnSpc>
              <a:spcBef>
                <a:spcPts val="100"/>
              </a:spcBef>
            </a:pPr>
            <a:r>
              <a:rPr sz="2400" dirty="0">
                <a:latin typeface="Noto Sans CJK JP Regular" panose="020B0500000000000000" charset="-122"/>
                <a:cs typeface="Noto Sans CJK JP Regular" panose="020B0500000000000000" charset="-122"/>
              </a:rPr>
              <a:t>在公私钥加密体系中有一种特殊的加密方式：基于属性的 加密方式</a:t>
            </a:r>
            <a:r>
              <a:rPr sz="2400" spc="-10" dirty="0">
                <a:latin typeface="Noto Sans CJK JP Regular" panose="020B0500000000000000" charset="-122"/>
                <a:cs typeface="Noto Sans CJK JP Regular" panose="020B0500000000000000" charset="-122"/>
              </a:rPr>
              <a:t>（</a:t>
            </a:r>
            <a:r>
              <a:rPr sz="2400" spc="-10" dirty="0">
                <a:latin typeface="DejaVu Sans" panose="020B0603030804020204"/>
                <a:cs typeface="DejaVu Sans" panose="020B0603030804020204"/>
              </a:rPr>
              <a:t>Attribute-based </a:t>
            </a:r>
            <a:r>
              <a:rPr sz="2400" spc="-5" dirty="0">
                <a:latin typeface="DejaVu Sans" panose="020B0603030804020204"/>
                <a:cs typeface="DejaVu Sans" panose="020B0603030804020204"/>
              </a:rPr>
              <a:t>Encryption</a:t>
            </a:r>
            <a:r>
              <a:rPr sz="2400" spc="-5" dirty="0">
                <a:latin typeface="Noto Sans CJK JP Regular" panose="020B0500000000000000" charset="-122"/>
                <a:cs typeface="Noto Sans CJK JP Regular" panose="020B0500000000000000" charset="-122"/>
              </a:rPr>
              <a:t>）</a:t>
            </a:r>
            <a:r>
              <a:rPr sz="2400" dirty="0">
                <a:latin typeface="Noto Sans CJK JP Regular" panose="020B0500000000000000" charset="-122"/>
                <a:cs typeface="Noto Sans CJK JP Regular" panose="020B0500000000000000" charset="-122"/>
              </a:rPr>
              <a:t>。基于属性 的加密方式以属性作为公钥对用户数据进行加密，</a:t>
            </a:r>
            <a:r>
              <a:rPr sz="2400" dirty="0">
                <a:solidFill>
                  <a:srgbClr val="FF0000"/>
                </a:solidFill>
                <a:latin typeface="Noto Sans CJK JP Regular" panose="020B0500000000000000" charset="-122"/>
                <a:cs typeface="Noto Sans CJK JP Regular" panose="020B0500000000000000" charset="-122"/>
              </a:rPr>
              <a:t>用户的 私钥也和属性相关</a:t>
            </a:r>
            <a:r>
              <a:rPr sz="2400" dirty="0">
                <a:latin typeface="Noto Sans CJK JP Regular" panose="020B0500000000000000" charset="-122"/>
                <a:cs typeface="Noto Sans CJK JP Regular" panose="020B0500000000000000" charset="-122"/>
              </a:rPr>
              <a:t>，只有当用户私钥具备解密数据的基本 属性时，用户才能够解密出数据明文。</a:t>
            </a:r>
            <a:endParaRPr sz="2400">
              <a:latin typeface="Noto Sans CJK JP Regular" panose="020B0500000000000000" charset="-122"/>
              <a:cs typeface="Noto Sans CJK JP Regular" panose="020B0500000000000000"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57375" y="275273"/>
            <a:ext cx="5825490" cy="627380"/>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3</a:t>
            </a:r>
            <a:r>
              <a:rPr sz="4000" dirty="0"/>
              <a:t>．基于密文的搜索方</a:t>
            </a:r>
            <a:r>
              <a:rPr sz="4000" spc="-5" dirty="0"/>
              <a:t>式</a:t>
            </a:r>
            <a:endParaRPr sz="4000">
              <a:latin typeface="DejaVu Sans" panose="020B0603030804020204"/>
              <a:cs typeface="DejaVu Sans" panose="020B0603030804020204"/>
            </a:endParaRPr>
          </a:p>
        </p:txBody>
      </p:sp>
      <p:sp>
        <p:nvSpPr>
          <p:cNvPr id="3" name="object 3"/>
          <p:cNvSpPr txBox="1"/>
          <p:nvPr/>
        </p:nvSpPr>
        <p:spPr>
          <a:xfrm>
            <a:off x="363855" y="1419860"/>
            <a:ext cx="8812530" cy="1871980"/>
          </a:xfrm>
          <a:prstGeom prst="rect">
            <a:avLst/>
          </a:prstGeom>
        </p:spPr>
        <p:txBody>
          <a:bodyPr vert="horz" wrap="square" lIns="0" tIns="12700" rIns="0" bIns="0" rtlCol="0">
            <a:spAutoFit/>
          </a:bodyPr>
          <a:lstStyle/>
          <a:p>
            <a:pPr marL="12700">
              <a:lnSpc>
                <a:spcPct val="100000"/>
              </a:lnSpc>
              <a:spcBef>
                <a:spcPts val="100"/>
              </a:spcBef>
            </a:pPr>
            <a:r>
              <a:rPr sz="2400" dirty="0">
                <a:latin typeface="Noto Sans CJK JP Regular" panose="020B0500000000000000" charset="-122"/>
                <a:cs typeface="Noto Sans CJK JP Regular" panose="020B0500000000000000" charset="-122"/>
              </a:rPr>
              <a:t>目前可搜索加密机制的研究可分为基于</a:t>
            </a:r>
            <a:r>
              <a:rPr sz="2400" dirty="0">
                <a:solidFill>
                  <a:srgbClr val="FF0000"/>
                </a:solidFill>
                <a:latin typeface="Noto Sans CJK JP Regular" panose="020B0500000000000000" charset="-122"/>
                <a:cs typeface="Noto Sans CJK JP Regular" panose="020B0500000000000000" charset="-122"/>
              </a:rPr>
              <a:t>对称加密</a:t>
            </a:r>
            <a:r>
              <a:rPr sz="2400" spc="-5" dirty="0">
                <a:latin typeface="Noto Sans CJK JP Regular" panose="020B0500000000000000" charset="-122"/>
                <a:cs typeface="Noto Sans CJK JP Regular" panose="020B0500000000000000" charset="-122"/>
              </a:rPr>
              <a:t>（</a:t>
            </a:r>
            <a:r>
              <a:rPr sz="2400" spc="-5" dirty="0">
                <a:latin typeface="DejaVu Sans" panose="020B0603030804020204"/>
                <a:cs typeface="DejaVu Sans" panose="020B0603030804020204"/>
              </a:rPr>
              <a:t>Symmetry</a:t>
            </a:r>
            <a:r>
              <a:rPr sz="2400" spc="-10" dirty="0">
                <a:latin typeface="DejaVu Sans" panose="020B0603030804020204"/>
                <a:cs typeface="DejaVu Sans" panose="020B0603030804020204"/>
              </a:rPr>
              <a:t> </a:t>
            </a:r>
            <a:r>
              <a:rPr sz="2400" spc="-45" dirty="0">
                <a:latin typeface="DejaVu Sans" panose="020B0603030804020204"/>
                <a:cs typeface="DejaVu Sans" panose="020B0603030804020204"/>
              </a:rPr>
              <a:t>Key</a:t>
            </a:r>
            <a:r>
              <a:rPr sz="2400" spc="-10" dirty="0">
                <a:latin typeface="DejaVu Sans" panose="020B0603030804020204"/>
                <a:cs typeface="DejaVu Sans" panose="020B0603030804020204"/>
              </a:rPr>
              <a:t> </a:t>
            </a:r>
            <a:r>
              <a:rPr sz="2400" spc="-5" dirty="0">
                <a:latin typeface="DejaVu Sans" panose="020B0603030804020204"/>
                <a:cs typeface="DejaVu Sans" panose="020B0603030804020204"/>
              </a:rPr>
              <a:t>Cryptography</a:t>
            </a:r>
            <a:r>
              <a:rPr sz="2400" spc="-10" dirty="0">
                <a:latin typeface="DejaVu Sans" panose="020B0603030804020204"/>
                <a:cs typeface="DejaVu Sans" panose="020B0603030804020204"/>
              </a:rPr>
              <a:t> </a:t>
            </a:r>
            <a:r>
              <a:rPr sz="2400" spc="-5" dirty="0">
                <a:latin typeface="DejaVu Sans" panose="020B0603030804020204"/>
                <a:cs typeface="DejaVu Sans" panose="020B0603030804020204"/>
              </a:rPr>
              <a:t>Based</a:t>
            </a:r>
            <a:r>
              <a:rPr sz="2400" spc="-5" dirty="0">
                <a:latin typeface="Noto Sans CJK JP Regular" panose="020B0500000000000000" charset="-122"/>
                <a:cs typeface="Noto Sans CJK JP Regular" panose="020B0500000000000000" charset="-122"/>
              </a:rPr>
              <a:t>）</a:t>
            </a:r>
            <a:r>
              <a:rPr sz="2400" dirty="0">
                <a:latin typeface="Noto Sans CJK JP Regular" panose="020B0500000000000000" charset="-122"/>
                <a:cs typeface="Noto Sans CJK JP Regular" panose="020B0500000000000000" charset="-122"/>
              </a:rPr>
              <a:t>的</a:t>
            </a:r>
            <a:r>
              <a:rPr sz="2400" dirty="0">
                <a:latin typeface="DejaVu Sans" panose="020B0603030804020204"/>
                <a:cs typeface="DejaVu Sans" panose="020B0603030804020204"/>
              </a:rPr>
              <a:t>SK</a:t>
            </a:r>
            <a:r>
              <a:rPr sz="2400" dirty="0">
                <a:latin typeface="Noto Sans CJK JP Regular" panose="020B0500000000000000" charset="-122"/>
                <a:cs typeface="Noto Sans CJK JP Regular" panose="020B0500000000000000" charset="-122"/>
              </a:rPr>
              <a:t>机制</a:t>
            </a:r>
            <a:r>
              <a:rPr lang="zh-CN" sz="2400" dirty="0">
                <a:latin typeface="Noto Sans CJK JP Regular" panose="020B0500000000000000" charset="-122"/>
                <a:cs typeface="Noto Sans CJK JP Regular" panose="020B0500000000000000" charset="-122"/>
              </a:rPr>
              <a:t>；</a:t>
            </a:r>
            <a:endParaRPr lang="zh-CN" sz="2400" dirty="0">
              <a:latin typeface="Noto Sans CJK JP Regular" panose="020B0500000000000000" charset="-122"/>
              <a:cs typeface="Noto Sans CJK JP Regular" panose="020B0500000000000000" charset="-122"/>
            </a:endParaRPr>
          </a:p>
          <a:p>
            <a:pPr marL="12700">
              <a:lnSpc>
                <a:spcPct val="100000"/>
              </a:lnSpc>
              <a:spcBef>
                <a:spcPts val="100"/>
              </a:spcBef>
            </a:pPr>
            <a:endParaRPr sz="2400" dirty="0">
              <a:latin typeface="Noto Sans CJK JP Regular" panose="020B0500000000000000" charset="-122"/>
              <a:cs typeface="Noto Sans CJK JP Regular" panose="020B0500000000000000" charset="-122"/>
            </a:endParaRPr>
          </a:p>
          <a:p>
            <a:pPr marL="12700" marR="5080">
              <a:lnSpc>
                <a:spcPct val="100000"/>
              </a:lnSpc>
            </a:pPr>
            <a:r>
              <a:rPr sz="2400" dirty="0">
                <a:latin typeface="Noto Sans CJK JP Regular" panose="020B0500000000000000" charset="-122"/>
                <a:cs typeface="Noto Sans CJK JP Regular" panose="020B0500000000000000" charset="-122"/>
              </a:rPr>
              <a:t> 基于</a:t>
            </a:r>
            <a:r>
              <a:rPr sz="2400" dirty="0">
                <a:solidFill>
                  <a:srgbClr val="FF0000"/>
                </a:solidFill>
                <a:latin typeface="Noto Sans CJK JP Regular" panose="020B0500000000000000" charset="-122"/>
                <a:cs typeface="Noto Sans CJK JP Regular" panose="020B0500000000000000" charset="-122"/>
              </a:rPr>
              <a:t>公钥加密</a:t>
            </a:r>
            <a:r>
              <a:rPr sz="2400" spc="-10" dirty="0">
                <a:latin typeface="Noto Sans CJK JP Regular" panose="020B0500000000000000" charset="-122"/>
                <a:cs typeface="Noto Sans CJK JP Regular" panose="020B0500000000000000" charset="-122"/>
              </a:rPr>
              <a:t>（</a:t>
            </a:r>
            <a:r>
              <a:rPr sz="2400" spc="-10" dirty="0">
                <a:latin typeface="DejaVu Sans" panose="020B0603030804020204"/>
                <a:cs typeface="DejaVu Sans" panose="020B0603030804020204"/>
              </a:rPr>
              <a:t>Public</a:t>
            </a:r>
            <a:r>
              <a:rPr sz="2400" spc="-15" dirty="0">
                <a:latin typeface="DejaVu Sans" panose="020B0603030804020204"/>
                <a:cs typeface="DejaVu Sans" panose="020B0603030804020204"/>
              </a:rPr>
              <a:t> </a:t>
            </a:r>
            <a:r>
              <a:rPr sz="2400" spc="-45" dirty="0">
                <a:latin typeface="DejaVu Sans" panose="020B0603030804020204"/>
                <a:cs typeface="DejaVu Sans" panose="020B0603030804020204"/>
              </a:rPr>
              <a:t>Key</a:t>
            </a:r>
            <a:r>
              <a:rPr sz="2400" spc="-10" dirty="0">
                <a:latin typeface="DejaVu Sans" panose="020B0603030804020204"/>
                <a:cs typeface="DejaVu Sans" panose="020B0603030804020204"/>
              </a:rPr>
              <a:t> </a:t>
            </a:r>
            <a:r>
              <a:rPr sz="2400" spc="-5" dirty="0">
                <a:latin typeface="DejaVu Sans" panose="020B0603030804020204"/>
                <a:cs typeface="DejaVu Sans" panose="020B0603030804020204"/>
              </a:rPr>
              <a:t>Cryptography</a:t>
            </a:r>
            <a:r>
              <a:rPr sz="2400" spc="-10" dirty="0">
                <a:latin typeface="DejaVu Sans" panose="020B0603030804020204"/>
                <a:cs typeface="DejaVu Sans" panose="020B0603030804020204"/>
              </a:rPr>
              <a:t> </a:t>
            </a:r>
            <a:r>
              <a:rPr sz="2400" spc="-5" dirty="0">
                <a:latin typeface="DejaVu Sans" panose="020B0603030804020204"/>
                <a:cs typeface="DejaVu Sans" panose="020B0603030804020204"/>
              </a:rPr>
              <a:t>Based</a:t>
            </a:r>
            <a:r>
              <a:rPr sz="2400" spc="-5" dirty="0">
                <a:latin typeface="Noto Sans CJK JP Regular" panose="020B0500000000000000" charset="-122"/>
                <a:cs typeface="Noto Sans CJK JP Regular" panose="020B0500000000000000" charset="-122"/>
              </a:rPr>
              <a:t>）</a:t>
            </a:r>
            <a:r>
              <a:rPr sz="2400" dirty="0">
                <a:latin typeface="Noto Sans CJK JP Regular" panose="020B0500000000000000" charset="-122"/>
                <a:cs typeface="Noto Sans CJK JP Regular" panose="020B0500000000000000" charset="-122"/>
              </a:rPr>
              <a:t>的</a:t>
            </a:r>
            <a:endParaRPr sz="2400">
              <a:latin typeface="Noto Sans CJK JP Regular" panose="020B0500000000000000" charset="-122"/>
              <a:cs typeface="Noto Sans CJK JP Regular" panose="020B0500000000000000" charset="-122"/>
            </a:endParaRPr>
          </a:p>
          <a:p>
            <a:pPr marL="12700">
              <a:lnSpc>
                <a:spcPct val="100000"/>
              </a:lnSpc>
            </a:pPr>
            <a:r>
              <a:rPr sz="2400" spc="-5" dirty="0">
                <a:latin typeface="DejaVu Sans" panose="020B0603030804020204"/>
                <a:cs typeface="DejaVu Sans" panose="020B0603030804020204"/>
              </a:rPr>
              <a:t>SE</a:t>
            </a:r>
            <a:r>
              <a:rPr sz="2400" dirty="0">
                <a:latin typeface="Noto Sans CJK JP Regular" panose="020B0500000000000000" charset="-122"/>
                <a:cs typeface="Noto Sans CJK JP Regular" panose="020B0500000000000000" charset="-122"/>
              </a:rPr>
              <a:t>机制两类。</a:t>
            </a:r>
            <a:endParaRPr sz="2400">
              <a:latin typeface="Noto Sans CJK JP Regular" panose="020B0500000000000000" charset="-122"/>
              <a:cs typeface="Noto Sans CJK JP Regular" panose="020B0500000000000000" charset="-122"/>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41375" y="275273"/>
            <a:ext cx="7777480" cy="627380"/>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4</a:t>
            </a:r>
            <a:r>
              <a:rPr sz="4000" dirty="0"/>
              <a:t>．基于密文的重复数据删除技</a:t>
            </a:r>
            <a:r>
              <a:rPr sz="4000" spc="-5" dirty="0"/>
              <a:t>术</a:t>
            </a:r>
            <a:endParaRPr sz="4000">
              <a:latin typeface="DejaVu Sans" panose="020B0603030804020204"/>
              <a:cs typeface="DejaVu Sans" panose="020B0603030804020204"/>
            </a:endParaRPr>
          </a:p>
        </p:txBody>
      </p:sp>
      <p:sp>
        <p:nvSpPr>
          <p:cNvPr id="3" name="object 3"/>
          <p:cNvSpPr txBox="1"/>
          <p:nvPr/>
        </p:nvSpPr>
        <p:spPr>
          <a:xfrm>
            <a:off x="756919" y="1094104"/>
            <a:ext cx="7645400" cy="2597785"/>
          </a:xfrm>
          <a:prstGeom prst="rect">
            <a:avLst/>
          </a:prstGeom>
        </p:spPr>
        <p:txBody>
          <a:bodyPr vert="horz" wrap="square" lIns="0" tIns="12700" rIns="0" bIns="0" rtlCol="0">
            <a:spAutoFit/>
          </a:bodyPr>
          <a:lstStyle/>
          <a:p>
            <a:pPr marL="12700" marR="5080" algn="l">
              <a:lnSpc>
                <a:spcPct val="100000"/>
              </a:lnSpc>
              <a:spcBef>
                <a:spcPts val="100"/>
              </a:spcBef>
              <a:buClrTx/>
              <a:buSzTx/>
              <a:buFontTx/>
            </a:pPr>
            <a:r>
              <a:rPr sz="2400" dirty="0">
                <a:latin typeface="Noto Sans CJK JP Regular" panose="020B0500000000000000" charset="-122"/>
                <a:cs typeface="Noto Sans CJK JP Regular" panose="020B0500000000000000" charset="-122"/>
              </a:rPr>
              <a:t>在一般的云存储系统中，为了节省存储空间，系统或多或 少会采用一些重复数据删除</a:t>
            </a:r>
            <a:r>
              <a:rPr sz="2400" spc="-5" dirty="0">
                <a:latin typeface="Noto Sans CJK JP Regular" panose="020B0500000000000000" charset="-122"/>
                <a:cs typeface="Noto Sans CJK JP Regular" panose="020B0500000000000000" charset="-122"/>
              </a:rPr>
              <a:t>（</a:t>
            </a:r>
            <a:r>
              <a:rPr sz="2400" spc="-5" dirty="0">
                <a:latin typeface="DejaVu Sans" panose="020B0603030804020204"/>
                <a:cs typeface="DejaVu Sans" panose="020B0603030804020204"/>
              </a:rPr>
              <a:t>Data</a:t>
            </a:r>
            <a:r>
              <a:rPr sz="2400" spc="-25" dirty="0">
                <a:latin typeface="DejaVu Sans" panose="020B0603030804020204"/>
                <a:cs typeface="DejaVu Sans" panose="020B0603030804020204"/>
              </a:rPr>
              <a:t> </a:t>
            </a:r>
            <a:r>
              <a:rPr sz="2400" spc="-5" dirty="0">
                <a:latin typeface="DejaVu Sans" panose="020B0603030804020204"/>
                <a:cs typeface="DejaVu Sans" panose="020B0603030804020204"/>
              </a:rPr>
              <a:t>Deduplication</a:t>
            </a:r>
            <a:r>
              <a:rPr sz="2400" spc="-5" dirty="0">
                <a:latin typeface="Noto Sans CJK JP Regular" panose="020B0500000000000000" charset="-122"/>
                <a:cs typeface="Noto Sans CJK JP Regular" panose="020B0500000000000000" charset="-122"/>
              </a:rPr>
              <a:t>）</a:t>
            </a:r>
            <a:r>
              <a:rPr sz="2400" dirty="0">
                <a:latin typeface="Noto Sans CJK JP Regular" panose="020B0500000000000000" charset="-122"/>
                <a:cs typeface="Noto Sans CJK JP Regular" panose="020B0500000000000000" charset="-122"/>
              </a:rPr>
              <a:t>技 术来删除系统中的大量重复数据。但是在安全云存储系统 中，与数据搜索问题一样，相同内容的明文会被加密成不 同的密文，因此也</a:t>
            </a:r>
            <a:r>
              <a:rPr sz="2400" dirty="0">
                <a:solidFill>
                  <a:srgbClr val="FF0000"/>
                </a:solidFill>
                <a:latin typeface="Noto Sans CJK JP Regular" panose="020B0500000000000000" charset="-122"/>
                <a:cs typeface="Noto Sans CJK JP Regular" panose="020B0500000000000000" charset="-122"/>
              </a:rPr>
              <a:t>无法根据数据内容对其进行重复数据删 除操作。仅针对相同内容使用相同的秘钥加密成相同的密文进行研究。</a:t>
            </a:r>
            <a:endParaRPr sz="2400" dirty="0">
              <a:solidFill>
                <a:srgbClr val="FF0000"/>
              </a:solidFill>
              <a:latin typeface="Noto Sans CJK JP Regular" panose="020B0500000000000000" charset="-122"/>
              <a:cs typeface="Noto Sans CJK JP Regular" panose="020B0500000000000000"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95375" y="275273"/>
            <a:ext cx="7451090" cy="627380"/>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5</a:t>
            </a:r>
            <a:r>
              <a:rPr sz="4000" dirty="0"/>
              <a:t>．基于密文的数据持有性证</a:t>
            </a:r>
            <a:r>
              <a:rPr sz="4000" spc="-5" dirty="0"/>
              <a:t>明</a:t>
            </a:r>
            <a:endParaRPr sz="4000">
              <a:latin typeface="DejaVu Sans" panose="020B0603030804020204"/>
              <a:cs typeface="DejaVu Sans" panose="020B0603030804020204"/>
            </a:endParaRPr>
          </a:p>
        </p:txBody>
      </p:sp>
      <p:sp>
        <p:nvSpPr>
          <p:cNvPr id="3" name="object 3"/>
          <p:cNvSpPr txBox="1"/>
          <p:nvPr/>
        </p:nvSpPr>
        <p:spPr>
          <a:xfrm>
            <a:off x="592455" y="1164590"/>
            <a:ext cx="7557770" cy="2597785"/>
          </a:xfrm>
          <a:prstGeom prst="rect">
            <a:avLst/>
          </a:prstGeom>
        </p:spPr>
        <p:txBody>
          <a:bodyPr vert="horz" wrap="square" lIns="0" tIns="12700" rIns="0" bIns="0" rtlCol="0">
            <a:spAutoFit/>
          </a:bodyPr>
          <a:lstStyle/>
          <a:p>
            <a:pPr marL="12700">
              <a:lnSpc>
                <a:spcPct val="100000"/>
              </a:lnSpc>
              <a:spcBef>
                <a:spcPts val="100"/>
              </a:spcBef>
            </a:pPr>
            <a:r>
              <a:rPr sz="2400" dirty="0">
                <a:latin typeface="Noto Sans CJK JP Regular" panose="020B0500000000000000" charset="-122"/>
                <a:cs typeface="Noto Sans CJK JP Regular" panose="020B0500000000000000" charset="-122"/>
              </a:rPr>
              <a:t>目前的数据持有性证明主要有可证明</a:t>
            </a:r>
            <a:r>
              <a:rPr sz="2400" dirty="0">
                <a:solidFill>
                  <a:srgbClr val="FF0000"/>
                </a:solidFill>
                <a:latin typeface="Noto Sans CJK JP Regular" panose="020B0500000000000000" charset="-122"/>
                <a:cs typeface="Noto Sans CJK JP Regular" panose="020B0500000000000000" charset="-122"/>
              </a:rPr>
              <a:t>数据持有</a:t>
            </a:r>
            <a:endParaRPr sz="2400">
              <a:latin typeface="Noto Sans CJK JP Regular" panose="020B0500000000000000" charset="-122"/>
              <a:cs typeface="Noto Sans CJK JP Regular" panose="020B0500000000000000" charset="-122"/>
            </a:endParaRPr>
          </a:p>
          <a:p>
            <a:pPr marL="12700" marR="5080">
              <a:lnSpc>
                <a:spcPct val="100000"/>
              </a:lnSpc>
            </a:pPr>
            <a:r>
              <a:rPr sz="2400" spc="-15" dirty="0">
                <a:latin typeface="Noto Sans CJK JP Regular" panose="020B0500000000000000" charset="-122"/>
                <a:cs typeface="Noto Sans CJK JP Regular" panose="020B0500000000000000" charset="-122"/>
              </a:rPr>
              <a:t>（</a:t>
            </a:r>
            <a:r>
              <a:rPr sz="2400" spc="-15" dirty="0">
                <a:latin typeface="DejaVu Sans" panose="020B0603030804020204"/>
                <a:cs typeface="DejaVu Sans" panose="020B0603030804020204"/>
              </a:rPr>
              <a:t>Provable</a:t>
            </a:r>
            <a:r>
              <a:rPr sz="2400" spc="-35" dirty="0">
                <a:latin typeface="DejaVu Sans" panose="020B0603030804020204"/>
                <a:cs typeface="DejaVu Sans" panose="020B0603030804020204"/>
              </a:rPr>
              <a:t> </a:t>
            </a:r>
            <a:r>
              <a:rPr sz="2400" spc="-5" dirty="0">
                <a:latin typeface="DejaVu Sans" panose="020B0603030804020204"/>
                <a:cs typeface="DejaVu Sans" panose="020B0603030804020204"/>
              </a:rPr>
              <a:t>Data</a:t>
            </a:r>
            <a:r>
              <a:rPr sz="2400" spc="-35" dirty="0">
                <a:latin typeface="DejaVu Sans" panose="020B0603030804020204"/>
                <a:cs typeface="DejaVu Sans" panose="020B0603030804020204"/>
              </a:rPr>
              <a:t> </a:t>
            </a:r>
            <a:r>
              <a:rPr sz="2400" spc="-10" dirty="0">
                <a:latin typeface="DejaVu Sans" panose="020B0603030804020204"/>
                <a:cs typeface="DejaVu Sans" panose="020B0603030804020204"/>
              </a:rPr>
              <a:t>Possession</a:t>
            </a:r>
            <a:r>
              <a:rPr sz="2400" spc="-10" dirty="0">
                <a:latin typeface="Noto Sans CJK JP Regular" panose="020B0500000000000000" charset="-122"/>
                <a:cs typeface="Noto Sans CJK JP Regular" panose="020B0500000000000000" charset="-122"/>
              </a:rPr>
              <a:t>，</a:t>
            </a:r>
            <a:r>
              <a:rPr sz="2400" spc="-10" dirty="0">
                <a:latin typeface="DejaVu Sans" panose="020B0603030804020204"/>
                <a:cs typeface="DejaVu Sans" panose="020B0603030804020204"/>
              </a:rPr>
              <a:t>PDP</a:t>
            </a:r>
            <a:r>
              <a:rPr sz="2400" spc="-10" dirty="0">
                <a:latin typeface="Noto Sans CJK JP Regular" panose="020B0500000000000000" charset="-122"/>
                <a:cs typeface="Noto Sans CJK JP Regular" panose="020B0500000000000000" charset="-122"/>
              </a:rPr>
              <a:t>）</a:t>
            </a:r>
            <a:r>
              <a:rPr sz="2400" dirty="0">
                <a:latin typeface="Noto Sans CJK JP Regular" panose="020B0500000000000000" charset="-122"/>
                <a:cs typeface="Noto Sans CJK JP Regular" panose="020B0500000000000000" charset="-122"/>
              </a:rPr>
              <a:t>和</a:t>
            </a:r>
            <a:r>
              <a:rPr sz="2400" dirty="0">
                <a:solidFill>
                  <a:srgbClr val="FF0000"/>
                </a:solidFill>
                <a:latin typeface="Noto Sans CJK JP Regular" panose="020B0500000000000000" charset="-122"/>
                <a:cs typeface="Noto Sans CJK JP Regular" panose="020B0500000000000000" charset="-122"/>
              </a:rPr>
              <a:t>数据证明与恢 复</a:t>
            </a:r>
            <a:r>
              <a:rPr sz="2400" spc="-20" dirty="0">
                <a:latin typeface="Noto Sans CJK JP Regular" panose="020B0500000000000000" charset="-122"/>
                <a:cs typeface="Noto Sans CJK JP Regular" panose="020B0500000000000000" charset="-122"/>
              </a:rPr>
              <a:t>（</a:t>
            </a:r>
            <a:r>
              <a:rPr sz="2400" spc="-20" dirty="0">
                <a:latin typeface="DejaVu Sans" panose="020B0603030804020204"/>
                <a:cs typeface="DejaVu Sans" panose="020B0603030804020204"/>
              </a:rPr>
              <a:t>Proof</a:t>
            </a:r>
            <a:r>
              <a:rPr sz="2400" spc="-10" dirty="0">
                <a:latin typeface="DejaVu Sans" panose="020B0603030804020204"/>
                <a:cs typeface="DejaVu Sans" panose="020B0603030804020204"/>
              </a:rPr>
              <a:t> </a:t>
            </a:r>
            <a:r>
              <a:rPr sz="2400" dirty="0">
                <a:latin typeface="DejaVu Sans" panose="020B0603030804020204"/>
                <a:cs typeface="DejaVu Sans" panose="020B0603030804020204"/>
              </a:rPr>
              <a:t>OF</a:t>
            </a:r>
            <a:r>
              <a:rPr sz="2400" spc="-10" dirty="0">
                <a:latin typeface="DejaVu Sans" panose="020B0603030804020204"/>
                <a:cs typeface="DejaVu Sans" panose="020B0603030804020204"/>
              </a:rPr>
              <a:t> Retrievability</a:t>
            </a:r>
            <a:r>
              <a:rPr sz="2400" spc="-10" dirty="0">
                <a:latin typeface="Noto Sans CJK JP Regular" panose="020B0500000000000000" charset="-122"/>
                <a:cs typeface="Noto Sans CJK JP Regular" panose="020B0500000000000000" charset="-122"/>
              </a:rPr>
              <a:t>，</a:t>
            </a:r>
            <a:r>
              <a:rPr sz="2400" spc="-10" dirty="0">
                <a:latin typeface="DejaVu Sans" panose="020B0603030804020204"/>
                <a:cs typeface="DejaVu Sans" panose="020B0603030804020204"/>
              </a:rPr>
              <a:t>POR</a:t>
            </a:r>
            <a:r>
              <a:rPr sz="2400" spc="-10" dirty="0">
                <a:latin typeface="Noto Sans CJK JP Regular" panose="020B0500000000000000" charset="-122"/>
                <a:cs typeface="Noto Sans CJK JP Regular" panose="020B0500000000000000" charset="-122"/>
              </a:rPr>
              <a:t>）</a:t>
            </a:r>
            <a:r>
              <a:rPr sz="2400" dirty="0">
                <a:latin typeface="Noto Sans CJK JP Regular" panose="020B0500000000000000" charset="-122"/>
                <a:cs typeface="Noto Sans CJK JP Regular" panose="020B0500000000000000" charset="-122"/>
              </a:rPr>
              <a:t>两种方案。</a:t>
            </a:r>
            <a:endParaRPr sz="2400" dirty="0">
              <a:latin typeface="Noto Sans CJK JP Regular" panose="020B0500000000000000" charset="-122"/>
              <a:cs typeface="Noto Sans CJK JP Regular" panose="020B0500000000000000" charset="-122"/>
            </a:endParaRPr>
          </a:p>
          <a:p>
            <a:pPr marL="12700" marR="5080">
              <a:lnSpc>
                <a:spcPct val="100000"/>
              </a:lnSpc>
            </a:pPr>
            <a:endParaRPr sz="2400">
              <a:latin typeface="Noto Sans CJK JP Regular" panose="020B0500000000000000" charset="-122"/>
              <a:cs typeface="Noto Sans CJK JP Regular" panose="020B0500000000000000" charset="-122"/>
            </a:endParaRPr>
          </a:p>
          <a:p>
            <a:pPr marL="12700" marR="5080">
              <a:lnSpc>
                <a:spcPct val="100000"/>
              </a:lnSpc>
            </a:pPr>
            <a:r>
              <a:rPr lang="en-US" sz="2400">
                <a:latin typeface="Noto Sans CJK JP Regular" panose="020B0500000000000000" charset="-122"/>
                <a:cs typeface="Noto Sans CJK JP Regular" panose="020B0500000000000000" charset="-122"/>
              </a:rPr>
              <a:t>PDP</a:t>
            </a:r>
            <a:r>
              <a:rPr lang="zh-CN" altLang="en-US" sz="2400">
                <a:latin typeface="Noto Sans CJK JP Regular" panose="020B0500000000000000" charset="-122"/>
                <a:cs typeface="Noto Sans CJK JP Regular" panose="020B0500000000000000" charset="-122"/>
              </a:rPr>
              <a:t>：通过采用云存储数据某部分散列值验证云端数据是否丢失或删除。</a:t>
            </a:r>
            <a:endParaRPr lang="zh-CN" altLang="en-US" sz="2400">
              <a:latin typeface="Noto Sans CJK JP Regular" panose="020B0500000000000000" charset="-122"/>
              <a:cs typeface="Noto Sans CJK JP Regular" panose="020B0500000000000000" charset="-122"/>
            </a:endParaRPr>
          </a:p>
          <a:p>
            <a:pPr marL="12700" marR="5080">
              <a:lnSpc>
                <a:spcPct val="100000"/>
              </a:lnSpc>
            </a:pPr>
            <a:r>
              <a:rPr lang="en-US" altLang="zh-CN" sz="2400">
                <a:latin typeface="Noto Sans CJK JP Regular" panose="020B0500000000000000" charset="-122"/>
                <a:cs typeface="Noto Sans CJK JP Regular" panose="020B0500000000000000" charset="-122"/>
              </a:rPr>
              <a:t>POR</a:t>
            </a:r>
            <a:r>
              <a:rPr lang="zh-CN" altLang="en-US" sz="2400">
                <a:latin typeface="Noto Sans CJK JP Regular" panose="020B0500000000000000" charset="-122"/>
                <a:cs typeface="Noto Sans CJK JP Regular" panose="020B0500000000000000" charset="-122"/>
              </a:rPr>
              <a:t>：在</a:t>
            </a:r>
            <a:r>
              <a:rPr lang="en-US" altLang="zh-CN" sz="2400">
                <a:latin typeface="Noto Sans CJK JP Regular" panose="020B0500000000000000" charset="-122"/>
                <a:cs typeface="Noto Sans CJK JP Regular" panose="020B0500000000000000" charset="-122"/>
              </a:rPr>
              <a:t>PDP</a:t>
            </a:r>
            <a:r>
              <a:rPr lang="zh-CN" altLang="en-US" sz="2400">
                <a:latin typeface="Noto Sans CJK JP Regular" panose="020B0500000000000000" charset="-122"/>
                <a:cs typeface="Noto Sans CJK JP Regular" panose="020B0500000000000000" charset="-122"/>
              </a:rPr>
              <a:t>的基础上添加恢复机制，如纠删码机制等</a:t>
            </a:r>
            <a:endParaRPr lang="zh-CN" altLang="en-US" sz="2400">
              <a:latin typeface="Noto Sans CJK JP Regular" panose="020B0500000000000000" charset="-122"/>
              <a:cs typeface="Noto Sans CJK JP Regular" panose="020B0500000000000000"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24150" y="272021"/>
            <a:ext cx="3695065" cy="634365"/>
          </a:xfrm>
          <a:prstGeom prst="rect">
            <a:avLst/>
          </a:prstGeom>
        </p:spPr>
        <p:txBody>
          <a:bodyPr vert="horz" wrap="square" lIns="0" tIns="12065" rIns="0" bIns="0" rtlCol="0">
            <a:spAutoFit/>
          </a:bodyPr>
          <a:lstStyle/>
          <a:p>
            <a:pPr marL="12700">
              <a:lnSpc>
                <a:spcPct val="100000"/>
              </a:lnSpc>
              <a:spcBef>
                <a:spcPts val="95"/>
              </a:spcBef>
              <a:tabLst>
                <a:tab pos="1142365" algn="l"/>
              </a:tabLst>
            </a:pPr>
            <a:r>
              <a:rPr sz="4000" spc="-5" dirty="0">
                <a:latin typeface="DejaVu Sans" panose="020B0603030804020204"/>
                <a:cs typeface="DejaVu Sans" panose="020B0603030804020204"/>
              </a:rPr>
              <a:t>7.1	</a:t>
            </a:r>
            <a:r>
              <a:rPr sz="4000" dirty="0"/>
              <a:t>云安全概</a:t>
            </a:r>
            <a:r>
              <a:rPr sz="4000" spc="-5" dirty="0"/>
              <a:t>述</a:t>
            </a:r>
            <a:endParaRPr sz="4000" dirty="0">
              <a:latin typeface="DejaVu Sans" panose="020B0603030804020204"/>
              <a:cs typeface="DejaVu Sans" panose="020B0603030804020204"/>
            </a:endParaRPr>
          </a:p>
        </p:txBody>
      </p:sp>
      <p:sp>
        <p:nvSpPr>
          <p:cNvPr id="3" name="object 3"/>
          <p:cNvSpPr txBox="1"/>
          <p:nvPr/>
        </p:nvSpPr>
        <p:spPr>
          <a:xfrm>
            <a:off x="2186940" y="1176781"/>
            <a:ext cx="4974590" cy="2373630"/>
          </a:xfrm>
          <a:prstGeom prst="rect">
            <a:avLst/>
          </a:prstGeom>
        </p:spPr>
        <p:txBody>
          <a:bodyPr vert="horz" wrap="square" lIns="0" tIns="109855" rIns="0" bIns="0" rtlCol="0">
            <a:spAutoFit/>
          </a:bodyPr>
          <a:lstStyle/>
          <a:p>
            <a:pPr marL="469900" lvl="2" indent="-457200">
              <a:lnSpc>
                <a:spcPct val="100000"/>
              </a:lnSpc>
              <a:spcBef>
                <a:spcPts val="865"/>
              </a:spcBef>
              <a:buFont typeface="Wingdings" panose="05000000000000000000" charset="0"/>
              <a:buChar char=""/>
              <a:tabLst>
                <a:tab pos="1303020" algn="l"/>
                <a:tab pos="1303655" algn="l"/>
              </a:tabLst>
            </a:pPr>
            <a:r>
              <a:rPr sz="3200" dirty="0">
                <a:latin typeface="Noto Sans CJK JP Regular" panose="020B0500000000000000" charset="-122"/>
                <a:cs typeface="Noto Sans CJK JP Regular" panose="020B0500000000000000" charset="-122"/>
              </a:rPr>
              <a:t>云计算安全挑</a:t>
            </a:r>
            <a:r>
              <a:rPr sz="3200" spc="5" dirty="0">
                <a:latin typeface="Noto Sans CJK JP Regular" panose="020B0500000000000000" charset="-122"/>
                <a:cs typeface="Noto Sans CJK JP Regular" panose="020B0500000000000000" charset="-122"/>
              </a:rPr>
              <a:t>战</a:t>
            </a:r>
            <a:endParaRPr sz="3200">
              <a:latin typeface="Noto Sans CJK JP Regular" panose="020B0500000000000000" charset="-122"/>
              <a:cs typeface="Noto Sans CJK JP Regular" panose="020B0500000000000000" charset="-122"/>
            </a:endParaRPr>
          </a:p>
          <a:p>
            <a:pPr marL="469900" lvl="2" indent="-457200">
              <a:lnSpc>
                <a:spcPct val="100000"/>
              </a:lnSpc>
              <a:spcBef>
                <a:spcPts val="765"/>
              </a:spcBef>
              <a:buFont typeface="Wingdings" panose="05000000000000000000" charset="0"/>
              <a:buChar char=""/>
              <a:tabLst>
                <a:tab pos="1303020" algn="l"/>
                <a:tab pos="1303655" algn="l"/>
              </a:tabLst>
            </a:pPr>
            <a:r>
              <a:rPr sz="3200" dirty="0">
                <a:latin typeface="Noto Sans CJK JP Regular" panose="020B0500000000000000" charset="-122"/>
                <a:cs typeface="Noto Sans CJK JP Regular" panose="020B0500000000000000" charset="-122"/>
              </a:rPr>
              <a:t>云计算安全现</a:t>
            </a:r>
            <a:r>
              <a:rPr sz="3200" spc="5" dirty="0">
                <a:latin typeface="Noto Sans CJK JP Regular" panose="020B0500000000000000" charset="-122"/>
                <a:cs typeface="Noto Sans CJK JP Regular" panose="020B0500000000000000" charset="-122"/>
              </a:rPr>
              <a:t>状</a:t>
            </a:r>
            <a:endParaRPr sz="3200">
              <a:latin typeface="Noto Sans CJK JP Regular" panose="020B0500000000000000" charset="-122"/>
              <a:cs typeface="Noto Sans CJK JP Regular" panose="020B0500000000000000" charset="-122"/>
            </a:endParaRPr>
          </a:p>
          <a:p>
            <a:pPr marL="469900" lvl="2" indent="-457200">
              <a:lnSpc>
                <a:spcPct val="100000"/>
              </a:lnSpc>
              <a:spcBef>
                <a:spcPts val="765"/>
              </a:spcBef>
              <a:buFont typeface="Wingdings" panose="05000000000000000000" charset="0"/>
              <a:buChar char=""/>
              <a:tabLst>
                <a:tab pos="1303020" algn="l"/>
                <a:tab pos="1303655" algn="l"/>
              </a:tabLst>
            </a:pPr>
            <a:r>
              <a:rPr sz="3200" dirty="0">
                <a:latin typeface="Noto Sans CJK JP Regular" panose="020B0500000000000000" charset="-122"/>
                <a:cs typeface="Noto Sans CJK JP Regular" panose="020B0500000000000000" charset="-122"/>
              </a:rPr>
              <a:t>云计算安全技术框</a:t>
            </a:r>
            <a:r>
              <a:rPr sz="3200" spc="5" dirty="0">
                <a:latin typeface="Noto Sans CJK JP Regular" panose="020B0500000000000000" charset="-122"/>
                <a:cs typeface="Noto Sans CJK JP Regular" panose="020B0500000000000000" charset="-122"/>
              </a:rPr>
              <a:t>架</a:t>
            </a:r>
            <a:endParaRPr sz="3200">
              <a:latin typeface="Noto Sans CJK JP Regular" panose="020B0500000000000000" charset="-122"/>
              <a:cs typeface="Noto Sans CJK JP Regular" panose="020B0500000000000000" charset="-122"/>
            </a:endParaRPr>
          </a:p>
          <a:p>
            <a:pPr marL="469900" lvl="2" indent="-457200">
              <a:lnSpc>
                <a:spcPct val="100000"/>
              </a:lnSpc>
              <a:spcBef>
                <a:spcPts val="765"/>
              </a:spcBef>
              <a:buFont typeface="Wingdings" panose="05000000000000000000" charset="0"/>
              <a:buChar char=""/>
              <a:tabLst>
                <a:tab pos="1303020" algn="l"/>
                <a:tab pos="1303655" algn="l"/>
              </a:tabLst>
            </a:pPr>
            <a:r>
              <a:rPr sz="3200" dirty="0">
                <a:latin typeface="Noto Sans CJK JP Regular" panose="020B0500000000000000" charset="-122"/>
                <a:cs typeface="Noto Sans CJK JP Regular" panose="020B0500000000000000" charset="-122"/>
              </a:rPr>
              <a:t>云计算安全关键技</a:t>
            </a:r>
            <a:r>
              <a:rPr sz="3200" spc="5" dirty="0">
                <a:latin typeface="Noto Sans CJK JP Regular" panose="020B0500000000000000" charset="-122"/>
                <a:cs typeface="Noto Sans CJK JP Regular" panose="020B0500000000000000" charset="-122"/>
              </a:rPr>
              <a:t>术</a:t>
            </a:r>
            <a:endParaRPr sz="3200">
              <a:latin typeface="Noto Sans CJK JP Regular" panose="020B0500000000000000" charset="-122"/>
              <a:cs typeface="Noto Sans CJK JP Regular" panose="020B0500000000000000" charset="-122"/>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365375" y="275273"/>
            <a:ext cx="5163820" cy="627380"/>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6</a:t>
            </a:r>
            <a:r>
              <a:rPr sz="4000" dirty="0"/>
              <a:t>．数据的可信删</a:t>
            </a:r>
            <a:r>
              <a:rPr sz="4000" spc="-5" dirty="0"/>
              <a:t>除</a:t>
            </a:r>
            <a:endParaRPr sz="4000">
              <a:latin typeface="DejaVu Sans" panose="020B0603030804020204"/>
              <a:cs typeface="DejaVu Sans" panose="020B0603030804020204"/>
            </a:endParaRPr>
          </a:p>
        </p:txBody>
      </p:sp>
      <p:sp>
        <p:nvSpPr>
          <p:cNvPr id="3" name="object 3"/>
          <p:cNvSpPr txBox="1"/>
          <p:nvPr/>
        </p:nvSpPr>
        <p:spPr>
          <a:xfrm>
            <a:off x="690244" y="1188720"/>
            <a:ext cx="7645400" cy="1854200"/>
          </a:xfrm>
          <a:prstGeom prst="rect">
            <a:avLst/>
          </a:prstGeom>
        </p:spPr>
        <p:txBody>
          <a:bodyPr vert="horz" wrap="square" lIns="0" tIns="12700" rIns="0" bIns="0" rtlCol="0">
            <a:spAutoFit/>
          </a:bodyPr>
          <a:lstStyle/>
          <a:p>
            <a:pPr marL="12700" marR="5080" algn="just">
              <a:lnSpc>
                <a:spcPct val="100000"/>
              </a:lnSpc>
              <a:spcBef>
                <a:spcPts val="100"/>
              </a:spcBef>
            </a:pPr>
            <a:r>
              <a:rPr sz="2400" dirty="0">
                <a:latin typeface="Noto Sans CJK JP Regular" panose="020B0500000000000000" charset="-122"/>
                <a:cs typeface="Noto Sans CJK JP Regular" panose="020B0500000000000000" charset="-122"/>
              </a:rPr>
              <a:t>云存储的可靠性机制在提高数据可靠性的同时也为数据的 删除带来了安全隐患：数据存储在云存储中，当用户向云 存储下达删除指令时，</a:t>
            </a:r>
            <a:r>
              <a:rPr sz="2400" dirty="0">
                <a:solidFill>
                  <a:srgbClr val="FF0000"/>
                </a:solidFill>
                <a:latin typeface="Noto Sans CJK JP Regular" panose="020B0500000000000000" charset="-122"/>
                <a:cs typeface="Noto Sans CJK JP Regular" panose="020B0500000000000000" charset="-122"/>
              </a:rPr>
              <a:t>云存储可能会恶意地保留此文件， 或者由于技术原因并未删除所有副本</a:t>
            </a:r>
            <a:r>
              <a:rPr sz="2400" dirty="0">
                <a:latin typeface="Noto Sans CJK JP Regular" panose="020B0500000000000000" charset="-122"/>
                <a:cs typeface="Noto Sans CJK JP Regular" panose="020B0500000000000000" charset="-122"/>
              </a:rPr>
              <a:t>。一旦云存储通过某 种非法途径获得数据密钥，数据也就面临着被泄露的风险</a:t>
            </a:r>
            <a:endParaRPr sz="2400">
              <a:latin typeface="Noto Sans CJK JP Regular" panose="020B0500000000000000" charset="-122"/>
              <a:cs typeface="Noto Sans CJK JP Regular" panose="020B0500000000000000" charset="-122"/>
            </a:endParaRPr>
          </a:p>
        </p:txBody>
      </p:sp>
      <p:sp>
        <p:nvSpPr>
          <p:cNvPr id="4" name="动作按钮: 后退或前一项 3">
            <a:hlinkClick r:id="rId1" action="ppaction://hlinksldjump" highlightClick="1"/>
          </p:cNvPr>
          <p:cNvSpPr/>
          <p:nvPr/>
        </p:nvSpPr>
        <p:spPr>
          <a:xfrm>
            <a:off x="8052118" y="4594860"/>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24150" y="272021"/>
            <a:ext cx="3695065" cy="634365"/>
          </a:xfrm>
          <a:prstGeom prst="rect">
            <a:avLst/>
          </a:prstGeom>
        </p:spPr>
        <p:txBody>
          <a:bodyPr vert="horz" wrap="square" lIns="0" tIns="12065" rIns="0" bIns="0" rtlCol="0">
            <a:spAutoFit/>
          </a:bodyPr>
          <a:lstStyle/>
          <a:p>
            <a:pPr marL="12700">
              <a:lnSpc>
                <a:spcPct val="100000"/>
              </a:lnSpc>
              <a:spcBef>
                <a:spcPts val="95"/>
              </a:spcBef>
              <a:tabLst>
                <a:tab pos="1142365" algn="l"/>
              </a:tabLst>
            </a:pPr>
            <a:r>
              <a:rPr sz="4000" spc="-5" dirty="0">
                <a:latin typeface="DejaVu Sans" panose="020B0603030804020204"/>
                <a:cs typeface="DejaVu Sans" panose="020B0603030804020204"/>
              </a:rPr>
              <a:t>7.4	</a:t>
            </a:r>
            <a:r>
              <a:rPr sz="4000" dirty="0"/>
              <a:t>云数据安</a:t>
            </a:r>
            <a:r>
              <a:rPr sz="4000" spc="-5" dirty="0"/>
              <a:t>全</a:t>
            </a:r>
            <a:endParaRPr sz="4000">
              <a:latin typeface="DejaVu Sans" panose="020B0603030804020204"/>
              <a:cs typeface="DejaVu Sans" panose="020B0603030804020204"/>
            </a:endParaRPr>
          </a:p>
        </p:txBody>
      </p:sp>
      <p:sp>
        <p:nvSpPr>
          <p:cNvPr id="3" name="object 3"/>
          <p:cNvSpPr txBox="1"/>
          <p:nvPr/>
        </p:nvSpPr>
        <p:spPr>
          <a:xfrm>
            <a:off x="1252855" y="1256791"/>
            <a:ext cx="5380990" cy="1783080"/>
          </a:xfrm>
          <a:prstGeom prst="rect">
            <a:avLst/>
          </a:prstGeom>
        </p:spPr>
        <p:txBody>
          <a:bodyPr vert="horz" wrap="square" lIns="0" tIns="109855" rIns="0" bIns="0" rtlCol="0">
            <a:spAutoFit/>
          </a:bodyPr>
          <a:lstStyle/>
          <a:p>
            <a:pPr marL="469900" lvl="2" indent="-457200">
              <a:lnSpc>
                <a:spcPct val="100000"/>
              </a:lnSpc>
              <a:spcBef>
                <a:spcPts val="865"/>
              </a:spcBef>
              <a:buFont typeface="Wingdings" panose="05000000000000000000" charset="0"/>
              <a:buChar char=""/>
              <a:tabLst>
                <a:tab pos="1303020" algn="l"/>
                <a:tab pos="1303655" algn="l"/>
              </a:tabLst>
            </a:pPr>
            <a:r>
              <a:rPr sz="3200" dirty="0">
                <a:latin typeface="Noto Sans CJK JP Regular" panose="020B0500000000000000" charset="-122"/>
                <a:cs typeface="Noto Sans CJK JP Regular" panose="020B0500000000000000" charset="-122"/>
              </a:rPr>
              <a:t>云数据面临的安全威</a:t>
            </a:r>
            <a:r>
              <a:rPr sz="3200" spc="5" dirty="0">
                <a:latin typeface="Noto Sans CJK JP Regular" panose="020B0500000000000000" charset="-122"/>
                <a:cs typeface="Noto Sans CJK JP Regular" panose="020B0500000000000000" charset="-122"/>
              </a:rPr>
              <a:t>胁</a:t>
            </a:r>
            <a:endParaRPr sz="3200">
              <a:latin typeface="Noto Sans CJK JP Regular" panose="020B0500000000000000" charset="-122"/>
              <a:cs typeface="Noto Sans CJK JP Regular" panose="020B0500000000000000" charset="-122"/>
            </a:endParaRPr>
          </a:p>
          <a:p>
            <a:pPr marL="469900" lvl="2" indent="-457200">
              <a:lnSpc>
                <a:spcPct val="100000"/>
              </a:lnSpc>
              <a:spcBef>
                <a:spcPts val="765"/>
              </a:spcBef>
              <a:buFont typeface="Wingdings" panose="05000000000000000000" charset="0"/>
              <a:buChar char=""/>
              <a:tabLst>
                <a:tab pos="1303020" algn="l"/>
                <a:tab pos="1303655" algn="l"/>
              </a:tabLst>
            </a:pPr>
            <a:r>
              <a:rPr sz="3200" dirty="0">
                <a:latin typeface="Noto Sans CJK JP Regular" panose="020B0500000000000000" charset="-122"/>
                <a:cs typeface="Noto Sans CJK JP Regular" panose="020B0500000000000000" charset="-122"/>
              </a:rPr>
              <a:t>云数据安全研究内</a:t>
            </a:r>
            <a:r>
              <a:rPr sz="3200" spc="5" dirty="0">
                <a:latin typeface="Noto Sans CJK JP Regular" panose="020B0500000000000000" charset="-122"/>
                <a:cs typeface="Noto Sans CJK JP Regular" panose="020B0500000000000000" charset="-122"/>
              </a:rPr>
              <a:t>容</a:t>
            </a:r>
            <a:endParaRPr sz="3200">
              <a:latin typeface="Noto Sans CJK JP Regular" panose="020B0500000000000000" charset="-122"/>
              <a:cs typeface="Noto Sans CJK JP Regular" panose="020B0500000000000000" charset="-122"/>
            </a:endParaRPr>
          </a:p>
          <a:p>
            <a:pPr marL="469900" lvl="2" indent="-457200">
              <a:lnSpc>
                <a:spcPct val="100000"/>
              </a:lnSpc>
              <a:spcBef>
                <a:spcPts val="765"/>
              </a:spcBef>
              <a:buFont typeface="Wingdings" panose="05000000000000000000" charset="0"/>
              <a:buChar char=""/>
              <a:tabLst>
                <a:tab pos="1303020" algn="l"/>
                <a:tab pos="1303655" algn="l"/>
              </a:tabLst>
            </a:pPr>
            <a:r>
              <a:rPr sz="3200" dirty="0">
                <a:latin typeface="Noto Sans CJK JP Regular" panose="020B0500000000000000" charset="-122"/>
                <a:cs typeface="Noto Sans CJK JP Regular" panose="020B0500000000000000" charset="-122"/>
              </a:rPr>
              <a:t>云数据安全研究进</a:t>
            </a:r>
            <a:r>
              <a:rPr sz="3200" spc="5" dirty="0">
                <a:latin typeface="Noto Sans CJK JP Regular" panose="020B0500000000000000" charset="-122"/>
                <a:cs typeface="Noto Sans CJK JP Regular" panose="020B0500000000000000" charset="-122"/>
              </a:rPr>
              <a:t>展</a:t>
            </a:r>
            <a:endParaRPr sz="3200">
              <a:latin typeface="Noto Sans CJK JP Regular" panose="020B0500000000000000" charset="-122"/>
              <a:cs typeface="Noto Sans CJK JP Regular" panose="020B0500000000000000"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11580" y="272021"/>
            <a:ext cx="6719570" cy="634365"/>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7.4.1	</a:t>
            </a:r>
            <a:r>
              <a:rPr sz="4000" dirty="0"/>
              <a:t>云数据面临的安全威</a:t>
            </a:r>
            <a:r>
              <a:rPr sz="4000" spc="-5" dirty="0"/>
              <a:t>胁</a:t>
            </a:r>
            <a:endParaRPr sz="4000">
              <a:latin typeface="DejaVu Sans" panose="020B0603030804020204"/>
              <a:cs typeface="DejaVu Sans" panose="020B0603030804020204"/>
            </a:endParaRPr>
          </a:p>
        </p:txBody>
      </p:sp>
      <p:sp>
        <p:nvSpPr>
          <p:cNvPr id="3" name="object 3"/>
          <p:cNvSpPr/>
          <p:nvPr/>
        </p:nvSpPr>
        <p:spPr>
          <a:xfrm>
            <a:off x="1723644" y="1276350"/>
            <a:ext cx="6048756" cy="2895600"/>
          </a:xfrm>
          <a:prstGeom prst="rect">
            <a:avLst/>
          </a:prstGeom>
          <a:blipFill>
            <a:blip r:embed="rId1" cstate="print"/>
            <a:stretch>
              <a:fillRect/>
            </a:stretch>
          </a:blipFill>
        </p:spPr>
        <p:txBody>
          <a:bodyPr wrap="square" lIns="0" tIns="0" rIns="0" bIns="0" rtlCol="0"/>
          <a:lstStyle/>
          <a:p/>
        </p:txBody>
      </p:sp>
      <p:sp>
        <p:nvSpPr>
          <p:cNvPr id="4" name="object 4"/>
          <p:cNvSpPr txBox="1"/>
          <p:nvPr/>
        </p:nvSpPr>
        <p:spPr>
          <a:xfrm>
            <a:off x="1828800" y="4398645"/>
            <a:ext cx="5624195" cy="382270"/>
          </a:xfrm>
          <a:prstGeom prst="rect">
            <a:avLst/>
          </a:prstGeom>
        </p:spPr>
        <p:txBody>
          <a:bodyPr vert="horz" wrap="square" lIns="0" tIns="13335" rIns="0" bIns="0" rtlCol="0">
            <a:spAutoFit/>
          </a:bodyPr>
          <a:lstStyle/>
          <a:p>
            <a:pPr marL="12700">
              <a:lnSpc>
                <a:spcPct val="100000"/>
              </a:lnSpc>
              <a:spcBef>
                <a:spcPts val="105"/>
              </a:spcBef>
            </a:pPr>
            <a:r>
              <a:rPr sz="2400" spc="-5" dirty="0">
                <a:latin typeface="DejaVu Sans" panose="020B0603030804020204"/>
                <a:cs typeface="DejaVu Sans" panose="020B0603030804020204"/>
              </a:rPr>
              <a:t>Facebook</a:t>
            </a:r>
            <a:r>
              <a:rPr sz="2400" dirty="0">
                <a:latin typeface="Noto Sans CJK JP Regular" panose="020B0500000000000000" charset="-122"/>
                <a:cs typeface="Noto Sans CJK JP Regular" panose="020B0500000000000000" charset="-122"/>
              </a:rPr>
              <a:t>大规模数据泄露事</a:t>
            </a:r>
            <a:r>
              <a:rPr sz="2400" spc="5" dirty="0">
                <a:latin typeface="Noto Sans CJK JP Regular" panose="020B0500000000000000" charset="-122"/>
                <a:cs typeface="Noto Sans CJK JP Regular" panose="020B0500000000000000" charset="-122"/>
              </a:rPr>
              <a:t>件</a:t>
            </a:r>
            <a:endParaRPr sz="2400" dirty="0">
              <a:latin typeface="Noto Sans CJK JP Regular" panose="020B0500000000000000" charset="-122"/>
              <a:cs typeface="Noto Sans CJK JP Regular" panose="020B0500000000000000" charset="-122"/>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65580" y="275273"/>
            <a:ext cx="6826885" cy="627380"/>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7.4.2	</a:t>
            </a:r>
            <a:r>
              <a:rPr sz="4000" dirty="0"/>
              <a:t>云数据安全研究内</a:t>
            </a:r>
            <a:r>
              <a:rPr sz="4000" spc="-5" dirty="0"/>
              <a:t>容</a:t>
            </a:r>
            <a:endParaRPr sz="4000">
              <a:latin typeface="DejaVu Sans" panose="020B0603030804020204"/>
              <a:cs typeface="DejaVu Sans" panose="020B0603030804020204"/>
            </a:endParaRPr>
          </a:p>
        </p:txBody>
      </p:sp>
      <p:graphicFrame>
        <p:nvGraphicFramePr>
          <p:cNvPr id="4" name="object 4"/>
          <p:cNvGraphicFramePr>
            <a:graphicFrameLocks noGrp="1"/>
          </p:cNvGraphicFramePr>
          <p:nvPr/>
        </p:nvGraphicFramePr>
        <p:xfrm>
          <a:off x="381000" y="1082040"/>
          <a:ext cx="8382001" cy="3851910"/>
        </p:xfrm>
        <a:graphic>
          <a:graphicData uri="http://schemas.openxmlformats.org/drawingml/2006/table">
            <a:tbl>
              <a:tblPr firstRow="1" bandRow="1">
                <a:tableStyleId>{2D5ABB26-0587-4C30-8999-92F81FD0307C}</a:tableStyleId>
              </a:tblPr>
              <a:tblGrid>
                <a:gridCol w="1406770"/>
                <a:gridCol w="1419393"/>
                <a:gridCol w="1460876"/>
                <a:gridCol w="1600651"/>
                <a:gridCol w="2494311"/>
              </a:tblGrid>
              <a:tr h="161937">
                <a:tc>
                  <a:txBody>
                    <a:bodyPr/>
                    <a:lstStyle/>
                    <a:p>
                      <a:pPr algn="ctr">
                        <a:lnSpc>
                          <a:spcPct val="100000"/>
                        </a:lnSpc>
                      </a:pPr>
                      <a:r>
                        <a:rPr sz="1400" dirty="0">
                          <a:latin typeface="Noto Sans CJK JP Regular" panose="020B0500000000000000" charset="-122"/>
                          <a:cs typeface="Noto Sans CJK JP Regular" panose="020B0500000000000000" charset="-122"/>
                        </a:rPr>
                        <a:t>云数据服</a:t>
                      </a:r>
                      <a:r>
                        <a:rPr sz="1400" spc="-5" dirty="0">
                          <a:latin typeface="Noto Sans CJK JP Regular" panose="020B0500000000000000" charset="-122"/>
                          <a:cs typeface="Noto Sans CJK JP Regular" panose="020B0500000000000000" charset="-122"/>
                        </a:rPr>
                        <a:t>务</a:t>
                      </a:r>
                      <a:endParaRPr sz="1400" dirty="0">
                        <a:latin typeface="Noto Sans CJK JP Regular" panose="020B0500000000000000" charset="-122"/>
                        <a:cs typeface="Noto Sans CJK JP Regular" panose="020B0500000000000000" charset="-122"/>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solidFill>
                      <a:srgbClr val="CCCCCC"/>
                    </a:solidFill>
                  </a:tcPr>
                </a:tc>
                <a:tc>
                  <a:txBody>
                    <a:bodyPr/>
                    <a:lstStyle/>
                    <a:p>
                      <a:pPr algn="ctr">
                        <a:lnSpc>
                          <a:spcPct val="100000"/>
                        </a:lnSpc>
                      </a:pPr>
                      <a:r>
                        <a:rPr sz="1400" dirty="0">
                          <a:latin typeface="Noto Sans CJK JP Regular" panose="020B0500000000000000" charset="-122"/>
                          <a:cs typeface="Noto Sans CJK JP Regular" panose="020B0500000000000000" charset="-122"/>
                        </a:rPr>
                        <a:t>安全威</a:t>
                      </a:r>
                      <a:r>
                        <a:rPr sz="1400" spc="-5" dirty="0">
                          <a:latin typeface="Noto Sans CJK JP Regular" panose="020B0500000000000000" charset="-122"/>
                          <a:cs typeface="Noto Sans CJK JP Regular" panose="020B0500000000000000" charset="-122"/>
                        </a:rPr>
                        <a:t>胁</a:t>
                      </a:r>
                      <a:endParaRPr sz="1400">
                        <a:latin typeface="Noto Sans CJK JP Regular" panose="020B0500000000000000" charset="-122"/>
                        <a:cs typeface="Noto Sans CJK JP Regular" panose="020B0500000000000000"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solidFill>
                      <a:srgbClr val="CCCCCC"/>
                    </a:solidFill>
                  </a:tcPr>
                </a:tc>
                <a:tc>
                  <a:txBody>
                    <a:bodyPr/>
                    <a:lstStyle/>
                    <a:p>
                      <a:pPr algn="ctr">
                        <a:lnSpc>
                          <a:spcPct val="100000"/>
                        </a:lnSpc>
                      </a:pPr>
                      <a:r>
                        <a:rPr sz="1400" dirty="0">
                          <a:latin typeface="Noto Sans CJK JP Regular" panose="020B0500000000000000" charset="-122"/>
                          <a:cs typeface="Noto Sans CJK JP Regular" panose="020B0500000000000000" charset="-122"/>
                        </a:rPr>
                        <a:t>安全需</a:t>
                      </a:r>
                      <a:r>
                        <a:rPr sz="1400" spc="-5" dirty="0">
                          <a:latin typeface="Noto Sans CJK JP Regular" panose="020B0500000000000000" charset="-122"/>
                          <a:cs typeface="Noto Sans CJK JP Regular" panose="020B0500000000000000" charset="-122"/>
                        </a:rPr>
                        <a:t>求</a:t>
                      </a:r>
                      <a:endParaRPr sz="1400">
                        <a:latin typeface="Noto Sans CJK JP Regular" panose="020B0500000000000000" charset="-122"/>
                        <a:cs typeface="Noto Sans CJK JP Regular" panose="020B0500000000000000"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solidFill>
                      <a:srgbClr val="CCCCCC"/>
                    </a:solidFill>
                  </a:tcPr>
                </a:tc>
                <a:tc gridSpan="2">
                  <a:txBody>
                    <a:bodyPr/>
                    <a:lstStyle/>
                    <a:p>
                      <a:pPr algn="ctr">
                        <a:lnSpc>
                          <a:spcPct val="100000"/>
                        </a:lnSpc>
                      </a:pPr>
                      <a:r>
                        <a:rPr sz="1400" dirty="0">
                          <a:latin typeface="Noto Sans CJK JP Regular" panose="020B0500000000000000" charset="-122"/>
                          <a:cs typeface="Noto Sans CJK JP Regular" panose="020B0500000000000000" charset="-122"/>
                        </a:rPr>
                        <a:t>研究内</a:t>
                      </a:r>
                      <a:r>
                        <a:rPr sz="1400" spc="-5" dirty="0">
                          <a:latin typeface="Noto Sans CJK JP Regular" panose="020B0500000000000000" charset="-122"/>
                          <a:cs typeface="Noto Sans CJK JP Regular" panose="020B0500000000000000" charset="-122"/>
                        </a:rPr>
                        <a:t>容</a:t>
                      </a:r>
                      <a:endParaRPr sz="1400">
                        <a:latin typeface="Noto Sans CJK JP Regular" panose="020B0500000000000000" charset="-122"/>
                        <a:cs typeface="Noto Sans CJK JP Regular" panose="020B0500000000000000"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solidFill>
                      <a:srgbClr val="CCCCCC"/>
                    </a:solidFill>
                  </a:tcPr>
                </a:tc>
                <a:tc hMerge="1">
                  <a:tcPr marL="0" marR="0" marT="0" marB="0"/>
                </a:tc>
              </a:tr>
              <a:tr h="809685">
                <a:tc>
                  <a:txBody>
                    <a:bodyPr/>
                    <a:lstStyle/>
                    <a:p>
                      <a:pPr>
                        <a:lnSpc>
                          <a:spcPct val="100000"/>
                        </a:lnSpc>
                        <a:spcBef>
                          <a:spcPts val="15"/>
                        </a:spcBef>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云数据存</a:t>
                      </a:r>
                      <a:r>
                        <a:rPr sz="1400" spc="-5" dirty="0">
                          <a:latin typeface="Noto Sans CJK JP Regular" panose="020B0500000000000000" charset="-122"/>
                          <a:cs typeface="Noto Sans CJK JP Regular" panose="020B0500000000000000" charset="-122"/>
                        </a:rPr>
                        <a:t>储</a:t>
                      </a:r>
                      <a:endParaRPr sz="1400">
                        <a:latin typeface="Noto Sans CJK JP Regular" panose="020B0500000000000000" charset="-122"/>
                        <a:cs typeface="Noto Sans CJK JP Regular" panose="020B0500000000000000" charset="-122"/>
                      </a:endParaRPr>
                    </a:p>
                  </a:txBody>
                  <a:tcPr marL="0" marR="0" marT="1905"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15"/>
                        </a:spcBef>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数据破坏或丢</a:t>
                      </a:r>
                      <a:r>
                        <a:rPr sz="1400" spc="-5" dirty="0">
                          <a:latin typeface="Noto Sans CJK JP Regular" panose="020B0500000000000000" charset="-122"/>
                          <a:cs typeface="Noto Sans CJK JP Regular" panose="020B0500000000000000" charset="-122"/>
                        </a:rPr>
                        <a:t>失</a:t>
                      </a:r>
                      <a:endParaRPr sz="1400">
                        <a:latin typeface="Noto Sans CJK JP Regular" panose="020B0500000000000000" charset="-122"/>
                        <a:cs typeface="Noto Sans CJK JP Regular" panose="020B0500000000000000" charset="-122"/>
                      </a:endParaRPr>
                    </a:p>
                  </a:txBody>
                  <a:tcPr marL="0" marR="0" marT="1905"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15"/>
                        </a:spcBef>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数据完整</a:t>
                      </a:r>
                      <a:r>
                        <a:rPr sz="1400" spc="-5" dirty="0">
                          <a:latin typeface="Noto Sans CJK JP Regular" panose="020B0500000000000000" charset="-122"/>
                          <a:cs typeface="Noto Sans CJK JP Regular" panose="020B0500000000000000" charset="-122"/>
                        </a:rPr>
                        <a:t>性</a:t>
                      </a:r>
                      <a:endParaRPr sz="1400">
                        <a:latin typeface="Noto Sans CJK JP Regular" panose="020B0500000000000000" charset="-122"/>
                        <a:cs typeface="Noto Sans CJK JP Regular" panose="020B0500000000000000" charset="-122"/>
                      </a:endParaRPr>
                    </a:p>
                  </a:txBody>
                  <a:tcPr marL="0" marR="0" marT="1905"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15"/>
                        </a:spcBef>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云数据安全验</a:t>
                      </a:r>
                      <a:r>
                        <a:rPr sz="1400" spc="-5" dirty="0">
                          <a:latin typeface="Noto Sans CJK JP Regular" panose="020B0500000000000000" charset="-122"/>
                          <a:cs typeface="Noto Sans CJK JP Regular" panose="020B0500000000000000" charset="-122"/>
                        </a:rPr>
                        <a:t>证</a:t>
                      </a:r>
                      <a:endParaRPr sz="1400">
                        <a:latin typeface="Noto Sans CJK JP Regular" panose="020B0500000000000000" charset="-122"/>
                        <a:cs typeface="Noto Sans CJK JP Regular" panose="020B0500000000000000" charset="-122"/>
                      </a:endParaRPr>
                    </a:p>
                  </a:txBody>
                  <a:tcPr marL="0" marR="0" marT="1905"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pPr>
                      <a:endParaRPr sz="1400">
                        <a:latin typeface="Times New Roman" panose="02020603050405020304"/>
                        <a:cs typeface="Times New Roman" panose="02020603050405020304"/>
                      </a:endParaRPr>
                    </a:p>
                    <a:p>
                      <a:pPr marL="68580" marR="87630" indent="129540">
                        <a:lnSpc>
                          <a:spcPct val="100000"/>
                        </a:lnSpc>
                        <a:tabLst>
                          <a:tab pos="464820" algn="l"/>
                          <a:tab pos="1305560" algn="l"/>
                        </a:tabLst>
                      </a:pPr>
                      <a:r>
                        <a:rPr sz="1400" spc="5" dirty="0">
                          <a:latin typeface="Noto Sans CJK JP Regular" panose="020B0500000000000000" charset="-122"/>
                          <a:cs typeface="Noto Sans CJK JP Regular" panose="020B0500000000000000" charset="-122"/>
                        </a:rPr>
                        <a:t>支持数据动态操作的验</a:t>
                      </a:r>
                      <a:r>
                        <a:rPr sz="1400" dirty="0">
                          <a:latin typeface="Noto Sans CJK JP Regular" panose="020B0500000000000000" charset="-122"/>
                          <a:cs typeface="Noto Sans CJK JP Regular" panose="020B0500000000000000" charset="-122"/>
                        </a:rPr>
                        <a:t>证	</a:t>
                      </a:r>
                      <a:r>
                        <a:rPr sz="1400" spc="5" dirty="0">
                          <a:latin typeface="Noto Sans CJK JP Regular" panose="020B0500000000000000" charset="-122"/>
                          <a:cs typeface="Noto Sans CJK JP Regular" panose="020B0500000000000000" charset="-122"/>
                        </a:rPr>
                        <a:t>公开可</a:t>
                      </a:r>
                      <a:r>
                        <a:rPr sz="1400" dirty="0">
                          <a:latin typeface="Noto Sans CJK JP Regular" panose="020B0500000000000000" charset="-122"/>
                          <a:cs typeface="Noto Sans CJK JP Regular" panose="020B0500000000000000" charset="-122"/>
                        </a:rPr>
                        <a:t>审 计验</a:t>
                      </a:r>
                      <a:r>
                        <a:rPr sz="1400" spc="-5" dirty="0">
                          <a:latin typeface="Noto Sans CJK JP Regular" panose="020B0500000000000000" charset="-122"/>
                          <a:cs typeface="Noto Sans CJK JP Regular" panose="020B0500000000000000" charset="-122"/>
                        </a:rPr>
                        <a:t>证	</a:t>
                      </a:r>
                      <a:r>
                        <a:rPr sz="1400" dirty="0">
                          <a:latin typeface="Noto Sans CJK JP Regular" panose="020B0500000000000000" charset="-122"/>
                          <a:cs typeface="Noto Sans CJK JP Regular" panose="020B0500000000000000" charset="-122"/>
                        </a:rPr>
                        <a:t>数据可恢复证</a:t>
                      </a:r>
                      <a:r>
                        <a:rPr sz="1400" spc="-5" dirty="0">
                          <a:latin typeface="Noto Sans CJK JP Regular" panose="020B0500000000000000" charset="-122"/>
                          <a:cs typeface="Noto Sans CJK JP Regular" panose="020B0500000000000000" charset="-122"/>
                        </a:rPr>
                        <a:t>明</a:t>
                      </a:r>
                      <a:endParaRPr sz="1400">
                        <a:latin typeface="Noto Sans CJK JP Regular" panose="020B0500000000000000" charset="-122"/>
                        <a:cs typeface="Noto Sans CJK JP Regular" panose="020B0500000000000000"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651496">
                <a:tc>
                  <a:txBody>
                    <a:bodyPr/>
                    <a:lstStyle/>
                    <a:p>
                      <a:pPr>
                        <a:lnSpc>
                          <a:spcPct val="100000"/>
                        </a:lnSpc>
                        <a:spcBef>
                          <a:spcPts val="10"/>
                        </a:spcBef>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云数据共</a:t>
                      </a:r>
                      <a:r>
                        <a:rPr sz="1400" spc="-5" dirty="0">
                          <a:latin typeface="Noto Sans CJK JP Regular" panose="020B0500000000000000" charset="-122"/>
                          <a:cs typeface="Noto Sans CJK JP Regular" panose="020B0500000000000000" charset="-122"/>
                        </a:rPr>
                        <a:t>享</a:t>
                      </a:r>
                      <a:endParaRPr sz="1400">
                        <a:latin typeface="Noto Sans CJK JP Regular" panose="020B0500000000000000" charset="-122"/>
                        <a:cs typeface="Noto Sans CJK JP Regular" panose="020B0500000000000000" charset="-122"/>
                      </a:endParaRPr>
                    </a:p>
                  </a:txBody>
                  <a:tcPr marL="0" marR="0" marT="127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10"/>
                        </a:spcBef>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非法访</a:t>
                      </a:r>
                      <a:r>
                        <a:rPr sz="1400" spc="-5" dirty="0">
                          <a:latin typeface="Noto Sans CJK JP Regular" panose="020B0500000000000000" charset="-122"/>
                          <a:cs typeface="Noto Sans CJK JP Regular" panose="020B0500000000000000" charset="-122"/>
                        </a:rPr>
                        <a:t>问</a:t>
                      </a:r>
                      <a:endParaRPr sz="1400">
                        <a:latin typeface="Noto Sans CJK JP Regular" panose="020B0500000000000000" charset="-122"/>
                        <a:cs typeface="Noto Sans CJK JP Regular" panose="020B0500000000000000" charset="-122"/>
                      </a:endParaRPr>
                    </a:p>
                  </a:txBody>
                  <a:tcPr marL="0" marR="0" marT="127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10"/>
                        </a:spcBef>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访问可控</a:t>
                      </a:r>
                      <a:r>
                        <a:rPr sz="1400" spc="-5" dirty="0">
                          <a:latin typeface="Noto Sans CJK JP Regular" panose="020B0500000000000000" charset="-122"/>
                          <a:cs typeface="Noto Sans CJK JP Regular" panose="020B0500000000000000" charset="-122"/>
                        </a:rPr>
                        <a:t>性</a:t>
                      </a:r>
                      <a:endParaRPr sz="1400">
                        <a:latin typeface="Noto Sans CJK JP Regular" panose="020B0500000000000000" charset="-122"/>
                        <a:cs typeface="Noto Sans CJK JP Regular" panose="020B0500000000000000" charset="-122"/>
                      </a:endParaRPr>
                    </a:p>
                  </a:txBody>
                  <a:tcPr marL="0" marR="0" marT="127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10"/>
                        </a:spcBef>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云数据安全共</a:t>
                      </a:r>
                      <a:r>
                        <a:rPr sz="1400" spc="-5" dirty="0">
                          <a:latin typeface="Noto Sans CJK JP Regular" panose="020B0500000000000000" charset="-122"/>
                          <a:cs typeface="Noto Sans CJK JP Regular" panose="020B0500000000000000" charset="-122"/>
                        </a:rPr>
                        <a:t>享</a:t>
                      </a:r>
                      <a:endParaRPr sz="1400">
                        <a:latin typeface="Noto Sans CJK JP Regular" panose="020B0500000000000000" charset="-122"/>
                        <a:cs typeface="Noto Sans CJK JP Regular" panose="020B0500000000000000" charset="-122"/>
                      </a:endParaRPr>
                    </a:p>
                  </a:txBody>
                  <a:tcPr marL="0" marR="0" marT="127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50"/>
                        </a:spcBef>
                      </a:pPr>
                      <a:endParaRPr sz="1400">
                        <a:latin typeface="Times New Roman" panose="02020603050405020304"/>
                        <a:cs typeface="Times New Roman" panose="02020603050405020304"/>
                      </a:endParaRPr>
                    </a:p>
                    <a:p>
                      <a:pPr marL="198120" marR="87630">
                        <a:lnSpc>
                          <a:spcPct val="100000"/>
                        </a:lnSpc>
                        <a:tabLst>
                          <a:tab pos="949960" algn="l"/>
                        </a:tabLst>
                      </a:pPr>
                      <a:r>
                        <a:rPr sz="1400" spc="5" dirty="0">
                          <a:latin typeface="Noto Sans CJK JP Regular" panose="020B0500000000000000" charset="-122"/>
                          <a:cs typeface="Noto Sans CJK JP Regular" panose="020B0500000000000000" charset="-122"/>
                        </a:rPr>
                        <a:t>细粒度访问控</a:t>
                      </a:r>
                      <a:r>
                        <a:rPr sz="1400" dirty="0">
                          <a:latin typeface="Noto Sans CJK JP Regular" panose="020B0500000000000000" charset="-122"/>
                          <a:cs typeface="Noto Sans CJK JP Regular" panose="020B0500000000000000" charset="-122"/>
                        </a:rPr>
                        <a:t>制	</a:t>
                      </a:r>
                      <a:r>
                        <a:rPr sz="1400" spc="5" dirty="0">
                          <a:latin typeface="Noto Sans CJK JP Regular" panose="020B0500000000000000" charset="-122"/>
                          <a:cs typeface="Noto Sans CJK JP Regular" panose="020B0500000000000000" charset="-122"/>
                        </a:rPr>
                        <a:t>访问权限动态更</a:t>
                      </a:r>
                      <a:r>
                        <a:rPr sz="1400" dirty="0">
                          <a:latin typeface="Noto Sans CJK JP Regular" panose="020B0500000000000000" charset="-122"/>
                          <a:cs typeface="Noto Sans CJK JP Regular" panose="020B0500000000000000" charset="-122"/>
                        </a:rPr>
                        <a:t>新 用户动态添加或撤</a:t>
                      </a:r>
                      <a:r>
                        <a:rPr sz="1400" spc="-5" dirty="0">
                          <a:latin typeface="Noto Sans CJK JP Regular" panose="020B0500000000000000" charset="-122"/>
                          <a:cs typeface="Noto Sans CJK JP Regular" panose="020B0500000000000000" charset="-122"/>
                        </a:rPr>
                        <a:t>销</a:t>
                      </a:r>
                      <a:endParaRPr sz="1400">
                        <a:latin typeface="Noto Sans CJK JP Regular" panose="020B0500000000000000" charset="-122"/>
                        <a:cs typeface="Noto Sans CJK JP Regular" panose="020B0500000000000000" charset="-122"/>
                      </a:endParaRPr>
                    </a:p>
                  </a:txBody>
                  <a:tcPr marL="0" marR="0" marT="6350" marB="0">
                    <a:lnL w="12700">
                      <a:solidFill>
                        <a:srgbClr val="070000"/>
                      </a:solidFill>
                      <a:prstDash val="solid"/>
                    </a:lnL>
                    <a:lnT w="12700">
                      <a:solidFill>
                        <a:srgbClr val="070000"/>
                      </a:solidFill>
                      <a:prstDash val="solid"/>
                    </a:lnT>
                    <a:lnB w="12700">
                      <a:solidFill>
                        <a:srgbClr val="070000"/>
                      </a:solidFill>
                      <a:prstDash val="solid"/>
                    </a:lnB>
                  </a:tcPr>
                </a:tc>
              </a:tr>
              <a:tr h="650747">
                <a:tc>
                  <a:txBody>
                    <a:bodyPr/>
                    <a:lstStyle/>
                    <a:p>
                      <a:pPr>
                        <a:lnSpc>
                          <a:spcPct val="100000"/>
                        </a:lnSpc>
                      </a:pPr>
                      <a:endParaRPr sz="1400" dirty="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云数据查</a:t>
                      </a:r>
                      <a:r>
                        <a:rPr sz="1400" spc="-5" dirty="0">
                          <a:latin typeface="Noto Sans CJK JP Regular" panose="020B0500000000000000" charset="-122"/>
                          <a:cs typeface="Noto Sans CJK JP Regular" panose="020B0500000000000000" charset="-122"/>
                        </a:rPr>
                        <a:t>询</a:t>
                      </a:r>
                      <a:endParaRPr sz="1400" dirty="0">
                        <a:latin typeface="Noto Sans CJK JP Regular" panose="020B0500000000000000" charset="-122"/>
                        <a:cs typeface="Noto Sans CJK JP Regular" panose="020B0500000000000000" charset="-122"/>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数据泄</a:t>
                      </a:r>
                      <a:r>
                        <a:rPr sz="1400" spc="-5" dirty="0">
                          <a:latin typeface="Noto Sans CJK JP Regular" panose="020B0500000000000000" charset="-122"/>
                          <a:cs typeface="Noto Sans CJK JP Regular" panose="020B0500000000000000" charset="-122"/>
                        </a:rPr>
                        <a:t>露</a:t>
                      </a:r>
                      <a:endParaRPr sz="1400">
                        <a:latin typeface="Noto Sans CJK JP Regular" panose="020B0500000000000000" charset="-122"/>
                        <a:cs typeface="Noto Sans CJK JP Regular" panose="020B0500000000000000"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数据机密</a:t>
                      </a:r>
                      <a:r>
                        <a:rPr sz="1400" spc="-5" dirty="0">
                          <a:latin typeface="Noto Sans CJK JP Regular" panose="020B0500000000000000" charset="-122"/>
                          <a:cs typeface="Noto Sans CJK JP Regular" panose="020B0500000000000000" charset="-122"/>
                        </a:rPr>
                        <a:t>性</a:t>
                      </a:r>
                      <a:endParaRPr sz="1400">
                        <a:latin typeface="Noto Sans CJK JP Regular" panose="020B0500000000000000" charset="-122"/>
                        <a:cs typeface="Noto Sans CJK JP Regular" panose="020B0500000000000000"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云数据安全查</a:t>
                      </a:r>
                      <a:r>
                        <a:rPr sz="1400" spc="-5" dirty="0">
                          <a:latin typeface="Noto Sans CJK JP Regular" panose="020B0500000000000000" charset="-122"/>
                          <a:cs typeface="Noto Sans CJK JP Regular" panose="020B0500000000000000" charset="-122"/>
                        </a:rPr>
                        <a:t>询</a:t>
                      </a:r>
                      <a:endParaRPr sz="1400">
                        <a:latin typeface="Noto Sans CJK JP Regular" panose="020B0500000000000000" charset="-122"/>
                        <a:cs typeface="Noto Sans CJK JP Regular" panose="020B0500000000000000"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40"/>
                        </a:spcBef>
                      </a:pPr>
                      <a:endParaRPr sz="1400">
                        <a:latin typeface="Times New Roman" panose="02020603050405020304"/>
                        <a:cs typeface="Times New Roman" panose="02020603050405020304"/>
                      </a:endParaRPr>
                    </a:p>
                    <a:p>
                      <a:pPr marL="68580" marR="87630" indent="129540">
                        <a:lnSpc>
                          <a:spcPct val="100000"/>
                        </a:lnSpc>
                        <a:tabLst>
                          <a:tab pos="375920" algn="l"/>
                          <a:tab pos="1127760" algn="l"/>
                        </a:tabLst>
                      </a:pPr>
                      <a:r>
                        <a:rPr sz="1400" spc="5" dirty="0">
                          <a:latin typeface="Noto Sans CJK JP Regular" panose="020B0500000000000000" charset="-122"/>
                          <a:cs typeface="Noto Sans CJK JP Regular" panose="020B0500000000000000" charset="-122"/>
                        </a:rPr>
                        <a:t>支持丰富的查询功</a:t>
                      </a:r>
                      <a:r>
                        <a:rPr sz="1400" dirty="0">
                          <a:latin typeface="Noto Sans CJK JP Regular" panose="020B0500000000000000" charset="-122"/>
                          <a:cs typeface="Noto Sans CJK JP Regular" panose="020B0500000000000000" charset="-122"/>
                        </a:rPr>
                        <a:t>能	</a:t>
                      </a:r>
                      <a:r>
                        <a:rPr sz="1400" spc="5" dirty="0">
                          <a:latin typeface="Noto Sans CJK JP Regular" panose="020B0500000000000000" charset="-122"/>
                          <a:cs typeface="Noto Sans CJK JP Regular" panose="020B0500000000000000" charset="-122"/>
                        </a:rPr>
                        <a:t>支持数据动</a:t>
                      </a:r>
                      <a:r>
                        <a:rPr sz="1400" dirty="0">
                          <a:latin typeface="Noto Sans CJK JP Regular" panose="020B0500000000000000" charset="-122"/>
                          <a:cs typeface="Noto Sans CJK JP Regular" panose="020B0500000000000000" charset="-122"/>
                        </a:rPr>
                        <a:t>态 变</a:t>
                      </a:r>
                      <a:r>
                        <a:rPr sz="1400" spc="-5" dirty="0">
                          <a:latin typeface="Noto Sans CJK JP Regular" panose="020B0500000000000000" charset="-122"/>
                          <a:cs typeface="Noto Sans CJK JP Regular" panose="020B0500000000000000" charset="-122"/>
                        </a:rPr>
                        <a:t>化	</a:t>
                      </a:r>
                      <a:r>
                        <a:rPr sz="1400" dirty="0">
                          <a:latin typeface="Noto Sans CJK JP Regular" panose="020B0500000000000000" charset="-122"/>
                          <a:cs typeface="Noto Sans CJK JP Regular" panose="020B0500000000000000" charset="-122"/>
                        </a:rPr>
                        <a:t>支持查询结果排</a:t>
                      </a:r>
                      <a:r>
                        <a:rPr sz="1400" spc="-5" dirty="0">
                          <a:latin typeface="Noto Sans CJK JP Regular" panose="020B0500000000000000" charset="-122"/>
                          <a:cs typeface="Noto Sans CJK JP Regular" panose="020B0500000000000000" charset="-122"/>
                        </a:rPr>
                        <a:t>序</a:t>
                      </a:r>
                      <a:endParaRPr sz="1400">
                        <a:latin typeface="Noto Sans CJK JP Regular" panose="020B0500000000000000" charset="-122"/>
                        <a:cs typeface="Noto Sans CJK JP Regular" panose="020B0500000000000000" charset="-122"/>
                      </a:endParaRPr>
                    </a:p>
                  </a:txBody>
                  <a:tcPr marL="0" marR="0" marT="5080" marB="0">
                    <a:lnL w="12700">
                      <a:solidFill>
                        <a:srgbClr val="070000"/>
                      </a:solidFill>
                      <a:prstDash val="solid"/>
                    </a:lnL>
                    <a:lnT w="12700">
                      <a:solidFill>
                        <a:srgbClr val="070000"/>
                      </a:solidFill>
                      <a:prstDash val="solid"/>
                    </a:lnT>
                    <a:lnB w="12700">
                      <a:solidFill>
                        <a:srgbClr val="070000"/>
                      </a:solidFill>
                      <a:prstDash val="solid"/>
                    </a:lnB>
                  </a:tcPr>
                </a:tc>
              </a:tr>
              <a:tr h="971622">
                <a:tc>
                  <a:txBody>
                    <a:bodyPr/>
                    <a:lstStyle/>
                    <a:p>
                      <a:pPr>
                        <a:lnSpc>
                          <a:spcPct val="100000"/>
                        </a:lnSpc>
                      </a:pPr>
                      <a:endParaRPr sz="1400">
                        <a:latin typeface="Times New Roman" panose="02020603050405020304"/>
                        <a:cs typeface="Times New Roman" panose="02020603050405020304"/>
                      </a:endParaRPr>
                    </a:p>
                    <a:p>
                      <a:pPr>
                        <a:lnSpc>
                          <a:spcPct val="100000"/>
                        </a:lnSpc>
                        <a:spcBef>
                          <a:spcPts val="30"/>
                        </a:spcBef>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云数据计</a:t>
                      </a:r>
                      <a:r>
                        <a:rPr sz="1400" spc="-5" dirty="0">
                          <a:latin typeface="Noto Sans CJK JP Regular" panose="020B0500000000000000" charset="-122"/>
                          <a:cs typeface="Noto Sans CJK JP Regular" panose="020B0500000000000000" charset="-122"/>
                        </a:rPr>
                        <a:t>算</a:t>
                      </a:r>
                      <a:endParaRPr sz="1400">
                        <a:latin typeface="Noto Sans CJK JP Regular" panose="020B0500000000000000" charset="-122"/>
                        <a:cs typeface="Noto Sans CJK JP Regular" panose="020B0500000000000000" charset="-122"/>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pPr>
                      <a:endParaRPr sz="1400">
                        <a:latin typeface="Times New Roman" panose="02020603050405020304"/>
                        <a:cs typeface="Times New Roman" panose="02020603050405020304"/>
                      </a:endParaRPr>
                    </a:p>
                    <a:p>
                      <a:pPr>
                        <a:lnSpc>
                          <a:spcPct val="100000"/>
                        </a:lnSpc>
                        <a:spcBef>
                          <a:spcPts val="30"/>
                        </a:spcBef>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数据泄</a:t>
                      </a:r>
                      <a:r>
                        <a:rPr sz="1400" spc="-5" dirty="0">
                          <a:latin typeface="Noto Sans CJK JP Regular" panose="020B0500000000000000" charset="-122"/>
                          <a:cs typeface="Noto Sans CJK JP Regular" panose="020B0500000000000000" charset="-122"/>
                        </a:rPr>
                        <a:t>露</a:t>
                      </a:r>
                      <a:endParaRPr sz="1400">
                        <a:latin typeface="Noto Sans CJK JP Regular" panose="020B0500000000000000" charset="-122"/>
                        <a:cs typeface="Noto Sans CJK JP Regular" panose="020B0500000000000000"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pPr>
                      <a:endParaRPr sz="1400" dirty="0">
                        <a:latin typeface="Times New Roman" panose="02020603050405020304"/>
                        <a:cs typeface="Times New Roman" panose="02020603050405020304"/>
                      </a:endParaRPr>
                    </a:p>
                    <a:p>
                      <a:pPr>
                        <a:lnSpc>
                          <a:spcPct val="100000"/>
                        </a:lnSpc>
                        <a:spcBef>
                          <a:spcPts val="30"/>
                        </a:spcBef>
                      </a:pPr>
                      <a:endParaRPr sz="1400" dirty="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数据机密</a:t>
                      </a:r>
                      <a:r>
                        <a:rPr sz="1400" spc="-5" dirty="0">
                          <a:latin typeface="Noto Sans CJK JP Regular" panose="020B0500000000000000" charset="-122"/>
                          <a:cs typeface="Noto Sans CJK JP Regular" panose="020B0500000000000000" charset="-122"/>
                        </a:rPr>
                        <a:t>性</a:t>
                      </a:r>
                      <a:endParaRPr sz="1400" dirty="0">
                        <a:latin typeface="Noto Sans CJK JP Regular" panose="020B0500000000000000" charset="-122"/>
                        <a:cs typeface="Noto Sans CJK JP Regular" panose="020B0500000000000000"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pPr>
                      <a:endParaRPr sz="1400">
                        <a:latin typeface="Times New Roman" panose="02020603050405020304"/>
                        <a:cs typeface="Times New Roman" panose="02020603050405020304"/>
                      </a:endParaRPr>
                    </a:p>
                    <a:p>
                      <a:pPr>
                        <a:lnSpc>
                          <a:spcPct val="100000"/>
                        </a:lnSpc>
                        <a:spcBef>
                          <a:spcPts val="30"/>
                        </a:spcBef>
                      </a:pPr>
                      <a:endParaRPr sz="1400">
                        <a:latin typeface="Times New Roman" panose="02020603050405020304"/>
                        <a:cs typeface="Times New Roman" panose="02020603050405020304"/>
                      </a:endParaRPr>
                    </a:p>
                    <a:p>
                      <a:pPr algn="ctr">
                        <a:lnSpc>
                          <a:spcPct val="100000"/>
                        </a:lnSpc>
                      </a:pPr>
                      <a:r>
                        <a:rPr sz="1400" dirty="0">
                          <a:latin typeface="Noto Sans CJK JP Regular" panose="020B0500000000000000" charset="-122"/>
                          <a:cs typeface="Noto Sans CJK JP Regular" panose="020B0500000000000000" charset="-122"/>
                        </a:rPr>
                        <a:t>云数据安全查</a:t>
                      </a:r>
                      <a:r>
                        <a:rPr sz="1400" spc="-5" dirty="0">
                          <a:latin typeface="Noto Sans CJK JP Regular" panose="020B0500000000000000" charset="-122"/>
                          <a:cs typeface="Noto Sans CJK JP Regular" panose="020B0500000000000000" charset="-122"/>
                        </a:rPr>
                        <a:t>询</a:t>
                      </a:r>
                      <a:endParaRPr sz="1400">
                        <a:latin typeface="Noto Sans CJK JP Regular" panose="020B0500000000000000" charset="-122"/>
                        <a:cs typeface="Noto Sans CJK JP Regular" panose="020B0500000000000000"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pPr>
                      <a:endParaRPr sz="1400" dirty="0">
                        <a:latin typeface="Times New Roman" panose="02020603050405020304"/>
                        <a:cs typeface="Times New Roman" panose="02020603050405020304"/>
                      </a:endParaRPr>
                    </a:p>
                    <a:p>
                      <a:pPr>
                        <a:lnSpc>
                          <a:spcPct val="100000"/>
                        </a:lnSpc>
                        <a:spcBef>
                          <a:spcPts val="15"/>
                        </a:spcBef>
                      </a:pPr>
                      <a:endParaRPr sz="1400" dirty="0">
                        <a:latin typeface="Times New Roman" panose="02020603050405020304"/>
                        <a:cs typeface="Times New Roman" panose="02020603050405020304"/>
                      </a:endParaRPr>
                    </a:p>
                    <a:p>
                      <a:pPr marL="68580" marR="87630" indent="129540">
                        <a:lnSpc>
                          <a:spcPct val="100000"/>
                        </a:lnSpc>
                        <a:tabLst>
                          <a:tab pos="731520" algn="l"/>
                          <a:tab pos="1305560" algn="l"/>
                        </a:tabLst>
                      </a:pPr>
                      <a:r>
                        <a:rPr sz="1400" spc="5" dirty="0">
                          <a:latin typeface="Noto Sans CJK JP Regular" panose="020B0500000000000000" charset="-122"/>
                          <a:cs typeface="Noto Sans CJK JP Regular" panose="020B0500000000000000" charset="-122"/>
                        </a:rPr>
                        <a:t>支持密文计算的同态加</a:t>
                      </a:r>
                      <a:r>
                        <a:rPr sz="1400" dirty="0">
                          <a:latin typeface="Noto Sans CJK JP Regular" panose="020B0500000000000000" charset="-122"/>
                          <a:cs typeface="Noto Sans CJK JP Regular" panose="020B0500000000000000" charset="-122"/>
                        </a:rPr>
                        <a:t>密	</a:t>
                      </a:r>
                      <a:r>
                        <a:rPr sz="1400" spc="5" dirty="0">
                          <a:latin typeface="Noto Sans CJK JP Regular" panose="020B0500000000000000" charset="-122"/>
                          <a:cs typeface="Noto Sans CJK JP Regular" panose="020B0500000000000000" charset="-122"/>
                        </a:rPr>
                        <a:t>特定类</a:t>
                      </a:r>
                      <a:r>
                        <a:rPr sz="1400" dirty="0">
                          <a:latin typeface="Noto Sans CJK JP Regular" panose="020B0500000000000000" charset="-122"/>
                          <a:cs typeface="Noto Sans CJK JP Regular" panose="020B0500000000000000" charset="-122"/>
                        </a:rPr>
                        <a:t>型 安全外包计</a:t>
                      </a:r>
                      <a:r>
                        <a:rPr sz="1400" spc="-5" dirty="0">
                          <a:latin typeface="Noto Sans CJK JP Regular" panose="020B0500000000000000" charset="-122"/>
                          <a:cs typeface="Noto Sans CJK JP Regular" panose="020B0500000000000000" charset="-122"/>
                        </a:rPr>
                        <a:t>算	</a:t>
                      </a:r>
                      <a:r>
                        <a:rPr sz="1400" dirty="0">
                          <a:latin typeface="Noto Sans CJK JP Regular" panose="020B0500000000000000" charset="-122"/>
                          <a:cs typeface="Noto Sans CJK JP Regular" panose="020B0500000000000000" charset="-122"/>
                        </a:rPr>
                        <a:t>外包计算结果验</a:t>
                      </a:r>
                      <a:r>
                        <a:rPr sz="1400" spc="-5" dirty="0">
                          <a:latin typeface="Noto Sans CJK JP Regular" panose="020B0500000000000000" charset="-122"/>
                          <a:cs typeface="Noto Sans CJK JP Regular" panose="020B0500000000000000" charset="-122"/>
                        </a:rPr>
                        <a:t>证</a:t>
                      </a:r>
                      <a:endParaRPr sz="1400" dirty="0">
                        <a:latin typeface="Noto Sans CJK JP Regular" panose="020B0500000000000000" charset="-122"/>
                        <a:cs typeface="Noto Sans CJK JP Regular" panose="020B0500000000000000"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65580" y="275273"/>
            <a:ext cx="6739890" cy="627380"/>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7.4.3	</a:t>
            </a:r>
            <a:r>
              <a:rPr sz="4000" dirty="0"/>
              <a:t>云数据安全研究进</a:t>
            </a:r>
            <a:r>
              <a:rPr sz="4000" spc="-5" dirty="0"/>
              <a:t>展</a:t>
            </a:r>
            <a:endParaRPr sz="4000">
              <a:latin typeface="DejaVu Sans" panose="020B0603030804020204"/>
              <a:cs typeface="DejaVu Sans" panose="020B0603030804020204"/>
            </a:endParaRPr>
          </a:p>
        </p:txBody>
      </p:sp>
      <p:sp>
        <p:nvSpPr>
          <p:cNvPr id="3" name="object 3"/>
          <p:cNvSpPr txBox="1"/>
          <p:nvPr/>
        </p:nvSpPr>
        <p:spPr>
          <a:xfrm>
            <a:off x="535940" y="1146048"/>
            <a:ext cx="4518025" cy="2072639"/>
          </a:xfrm>
          <a:prstGeom prst="rect">
            <a:avLst/>
          </a:prstGeom>
        </p:spPr>
        <p:txBody>
          <a:bodyPr vert="horz" wrap="square" lIns="0" tIns="97790" rIns="0" bIns="0" rtlCol="0">
            <a:spAutoFit/>
          </a:bodyPr>
          <a:lstStyle/>
          <a:p>
            <a:pPr marL="12700">
              <a:lnSpc>
                <a:spcPct val="100000"/>
              </a:lnSpc>
              <a:spcBef>
                <a:spcPts val="770"/>
              </a:spcBef>
            </a:pPr>
            <a:r>
              <a:rPr sz="2800" spc="-5" dirty="0">
                <a:latin typeface="DejaVu Sans" panose="020B0603030804020204"/>
                <a:cs typeface="DejaVu Sans" panose="020B0603030804020204"/>
              </a:rPr>
              <a:t>1</a:t>
            </a:r>
            <a:r>
              <a:rPr sz="2800" dirty="0">
                <a:latin typeface="Noto Sans CJK JP Regular" panose="020B0500000000000000" charset="-122"/>
                <a:cs typeface="Noto Sans CJK JP Regular" panose="020B0500000000000000" charset="-122"/>
              </a:rPr>
              <a:t>．云数据安全验证研究进</a:t>
            </a:r>
            <a:r>
              <a:rPr sz="2800" spc="-5" dirty="0">
                <a:latin typeface="Noto Sans CJK JP Regular" panose="020B0500000000000000" charset="-122"/>
                <a:cs typeface="Noto Sans CJK JP Regular" panose="020B0500000000000000" charset="-122"/>
              </a:rPr>
              <a:t>展</a:t>
            </a:r>
            <a:endParaRPr sz="2800">
              <a:latin typeface="Noto Sans CJK JP Regular" panose="020B0500000000000000" charset="-122"/>
              <a:cs typeface="Noto Sans CJK JP Regular" panose="020B0500000000000000" charset="-122"/>
            </a:endParaRPr>
          </a:p>
          <a:p>
            <a:pPr marL="12700">
              <a:lnSpc>
                <a:spcPct val="100000"/>
              </a:lnSpc>
              <a:spcBef>
                <a:spcPts val="670"/>
              </a:spcBef>
            </a:pPr>
            <a:r>
              <a:rPr sz="2800" spc="-5" dirty="0">
                <a:latin typeface="DejaVu Sans" panose="020B0603030804020204"/>
                <a:cs typeface="DejaVu Sans" panose="020B0603030804020204"/>
              </a:rPr>
              <a:t>2</a:t>
            </a:r>
            <a:r>
              <a:rPr sz="2800" dirty="0">
                <a:latin typeface="Noto Sans CJK JP Regular" panose="020B0500000000000000" charset="-122"/>
                <a:cs typeface="Noto Sans CJK JP Regular" panose="020B0500000000000000" charset="-122"/>
              </a:rPr>
              <a:t>．云数据安全共享研究进</a:t>
            </a:r>
            <a:r>
              <a:rPr sz="2800" spc="-5" dirty="0">
                <a:latin typeface="Noto Sans CJK JP Regular" panose="020B0500000000000000" charset="-122"/>
                <a:cs typeface="Noto Sans CJK JP Regular" panose="020B0500000000000000" charset="-122"/>
              </a:rPr>
              <a:t>展</a:t>
            </a:r>
            <a:endParaRPr sz="2800">
              <a:latin typeface="Noto Sans CJK JP Regular" panose="020B0500000000000000" charset="-122"/>
              <a:cs typeface="Noto Sans CJK JP Regular" panose="020B0500000000000000" charset="-122"/>
            </a:endParaRPr>
          </a:p>
          <a:p>
            <a:pPr marL="12700">
              <a:lnSpc>
                <a:spcPct val="100000"/>
              </a:lnSpc>
              <a:spcBef>
                <a:spcPts val="670"/>
              </a:spcBef>
            </a:pPr>
            <a:r>
              <a:rPr sz="2800" spc="-5" dirty="0">
                <a:latin typeface="DejaVu Sans" panose="020B0603030804020204"/>
                <a:cs typeface="DejaVu Sans" panose="020B0603030804020204"/>
              </a:rPr>
              <a:t>3</a:t>
            </a:r>
            <a:r>
              <a:rPr sz="2800" dirty="0">
                <a:latin typeface="Noto Sans CJK JP Regular" panose="020B0500000000000000" charset="-122"/>
                <a:cs typeface="Noto Sans CJK JP Regular" panose="020B0500000000000000" charset="-122"/>
              </a:rPr>
              <a:t>．云数据安全查询研</a:t>
            </a:r>
            <a:r>
              <a:rPr sz="2800" spc="-5" dirty="0">
                <a:latin typeface="Noto Sans CJK JP Regular" panose="020B0500000000000000" charset="-122"/>
                <a:cs typeface="Noto Sans CJK JP Regular" panose="020B0500000000000000" charset="-122"/>
              </a:rPr>
              <a:t>究</a:t>
            </a:r>
            <a:endParaRPr sz="2800">
              <a:latin typeface="Noto Sans CJK JP Regular" panose="020B0500000000000000" charset="-122"/>
              <a:cs typeface="Noto Sans CJK JP Regular" panose="020B0500000000000000" charset="-122"/>
            </a:endParaRPr>
          </a:p>
          <a:p>
            <a:pPr marL="12700">
              <a:lnSpc>
                <a:spcPct val="100000"/>
              </a:lnSpc>
              <a:spcBef>
                <a:spcPts val="670"/>
              </a:spcBef>
            </a:pPr>
            <a:r>
              <a:rPr sz="2800" spc="-5" dirty="0">
                <a:latin typeface="DejaVu Sans" panose="020B0603030804020204"/>
                <a:cs typeface="DejaVu Sans" panose="020B0603030804020204"/>
              </a:rPr>
              <a:t>4</a:t>
            </a:r>
            <a:r>
              <a:rPr sz="2800" dirty="0">
                <a:latin typeface="Noto Sans CJK JP Regular" panose="020B0500000000000000" charset="-122"/>
                <a:cs typeface="Noto Sans CJK JP Regular" panose="020B0500000000000000" charset="-122"/>
              </a:rPr>
              <a:t>．云数据安全计算研</a:t>
            </a:r>
            <a:r>
              <a:rPr sz="2800" spc="-5" dirty="0">
                <a:latin typeface="Noto Sans CJK JP Regular" panose="020B0500000000000000" charset="-122"/>
                <a:cs typeface="Noto Sans CJK JP Regular" panose="020B0500000000000000" charset="-122"/>
              </a:rPr>
              <a:t>究</a:t>
            </a:r>
            <a:endParaRPr sz="2800">
              <a:latin typeface="Noto Sans CJK JP Regular" panose="020B0500000000000000" charset="-122"/>
              <a:cs typeface="Noto Sans CJK JP Regular" panose="020B0500000000000000" charset="-122"/>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49375" y="275273"/>
            <a:ext cx="7427595" cy="627380"/>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1</a:t>
            </a:r>
            <a:r>
              <a:rPr sz="4000" dirty="0"/>
              <a:t>．云数据安全验证研究进</a:t>
            </a:r>
            <a:r>
              <a:rPr sz="4000" spc="-5" dirty="0"/>
              <a:t>展</a:t>
            </a:r>
            <a:endParaRPr sz="4000">
              <a:latin typeface="DejaVu Sans" panose="020B0603030804020204"/>
              <a:cs typeface="DejaVu Sans" panose="020B0603030804020204"/>
            </a:endParaRPr>
          </a:p>
        </p:txBody>
      </p:sp>
      <p:sp>
        <p:nvSpPr>
          <p:cNvPr id="3" name="object 3"/>
          <p:cNvSpPr txBox="1"/>
          <p:nvPr/>
        </p:nvSpPr>
        <p:spPr>
          <a:xfrm>
            <a:off x="574675" y="1423670"/>
            <a:ext cx="7569200" cy="2494280"/>
          </a:xfrm>
          <a:prstGeom prst="rect">
            <a:avLst/>
          </a:prstGeom>
        </p:spPr>
        <p:txBody>
          <a:bodyPr vert="horz" wrap="square" lIns="0" tIns="12700" rIns="0" bIns="0" rtlCol="0">
            <a:spAutoFit/>
          </a:bodyPr>
          <a:lstStyle/>
          <a:p>
            <a:pPr marL="12700" marR="5080" algn="just">
              <a:lnSpc>
                <a:spcPct val="100000"/>
              </a:lnSpc>
              <a:spcBef>
                <a:spcPts val="100"/>
              </a:spcBef>
            </a:pPr>
            <a:r>
              <a:rPr sz="1800" dirty="0">
                <a:latin typeface="Noto Sans CJK JP Regular" panose="020B0500000000000000" charset="-122"/>
                <a:cs typeface="Noto Sans CJK JP Regular" panose="020B0500000000000000" charset="-122"/>
              </a:rPr>
              <a:t>在云存储环境下，由于用户带宽和存储资源的限制，用户不可能将数据全部 取回进行完整性验证。因此，传统的数据完整性验证方案无法直接应用于云 数据验证场景。针对此问题，研究者们提出了支持远程验证技术，即在不下 载验证数据的前提下，仅通过简单的挑战</a:t>
            </a:r>
            <a:r>
              <a:rPr sz="1800" dirty="0">
                <a:latin typeface="DejaVu Sans" panose="020B0603030804020204"/>
                <a:cs typeface="DejaVu Sans" panose="020B0603030804020204"/>
              </a:rPr>
              <a:t>—</a:t>
            </a:r>
            <a:r>
              <a:rPr sz="1800" dirty="0">
                <a:latin typeface="Noto Sans CJK JP Regular" panose="020B0500000000000000" charset="-122"/>
                <a:cs typeface="Noto Sans CJK JP Regular" panose="020B0500000000000000" charset="-122"/>
              </a:rPr>
              <a:t>应答方式来完成数据的验证。典 型的方案是数据持有性证明</a:t>
            </a:r>
            <a:r>
              <a:rPr sz="1800" spc="-15" dirty="0">
                <a:latin typeface="Noto Sans CJK JP Regular" panose="020B0500000000000000" charset="-122"/>
                <a:cs typeface="Noto Sans CJK JP Regular" panose="020B0500000000000000" charset="-122"/>
              </a:rPr>
              <a:t>（</a:t>
            </a:r>
            <a:r>
              <a:rPr sz="1800" spc="-15" dirty="0">
                <a:latin typeface="DejaVu Sans" panose="020B0603030804020204"/>
                <a:cs typeface="DejaVu Sans" panose="020B0603030804020204"/>
              </a:rPr>
              <a:t>Provable</a:t>
            </a:r>
            <a:r>
              <a:rPr sz="1800" spc="-5" dirty="0">
                <a:latin typeface="DejaVu Sans" panose="020B0603030804020204"/>
                <a:cs typeface="DejaVu Sans" panose="020B0603030804020204"/>
              </a:rPr>
              <a:t> Data </a:t>
            </a:r>
            <a:r>
              <a:rPr sz="1800" spc="-10" dirty="0">
                <a:latin typeface="DejaVu Sans" panose="020B0603030804020204"/>
                <a:cs typeface="DejaVu Sans" panose="020B0603030804020204"/>
              </a:rPr>
              <a:t>Possession</a:t>
            </a:r>
            <a:r>
              <a:rPr sz="1800" spc="-10" dirty="0">
                <a:latin typeface="Noto Sans CJK JP Regular" panose="020B0500000000000000" charset="-122"/>
                <a:cs typeface="Noto Sans CJK JP Regular" panose="020B0500000000000000" charset="-122"/>
              </a:rPr>
              <a:t>，</a:t>
            </a:r>
            <a:r>
              <a:rPr sz="1800" spc="-10" dirty="0">
                <a:solidFill>
                  <a:srgbClr val="FF0000"/>
                </a:solidFill>
                <a:latin typeface="DejaVu Sans" panose="020B0603030804020204"/>
                <a:cs typeface="DejaVu Sans" panose="020B0603030804020204"/>
              </a:rPr>
              <a:t>PDP</a:t>
            </a:r>
            <a:r>
              <a:rPr sz="1800" spc="-10" dirty="0">
                <a:latin typeface="Noto Sans CJK JP Regular" panose="020B0500000000000000" charset="-122"/>
                <a:cs typeface="Noto Sans CJK JP Regular" panose="020B0500000000000000" charset="-122"/>
              </a:rPr>
              <a:t>），</a:t>
            </a:r>
            <a:r>
              <a:rPr sz="1800" dirty="0">
                <a:latin typeface="Noto Sans CJK JP Regular" panose="020B0500000000000000" charset="-122"/>
                <a:cs typeface="Noto Sans CJK JP Regular" panose="020B0500000000000000" charset="-122"/>
              </a:rPr>
              <a:t>该方 案采用同态验证标签，具有聚合特性，能够将多块数据验证的证据聚合为一 个验证响应，降低验证响应的带宽消耗。数据持有性证明方案还采用了</a:t>
            </a:r>
            <a:r>
              <a:rPr sz="1800" dirty="0">
                <a:solidFill>
                  <a:srgbClr val="FF0000"/>
                </a:solidFill>
                <a:latin typeface="Noto Sans CJK JP Regular" panose="020B0500000000000000" charset="-122"/>
                <a:cs typeface="Noto Sans CJK JP Regular" panose="020B0500000000000000" charset="-122"/>
              </a:rPr>
              <a:t>随机 抽样的概率性验证方法</a:t>
            </a:r>
            <a:r>
              <a:rPr sz="1800" dirty="0">
                <a:latin typeface="Noto Sans CJK JP Regular" panose="020B0500000000000000" charset="-122"/>
                <a:cs typeface="Noto Sans CJK JP Regular" panose="020B0500000000000000" charset="-122"/>
              </a:rPr>
              <a:t>，有效降低了验证通信和计算开销。解决这方面问题 的技术包括：支持动态数据操作、支持公开可验证及数据可恢复性证明等。</a:t>
            </a:r>
            <a:endParaRPr sz="1800">
              <a:latin typeface="Noto Sans CJK JP Regular" panose="020B0500000000000000" charset="-122"/>
              <a:cs typeface="Noto Sans CJK JP Regular" panose="020B0500000000000000"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49375" y="275273"/>
            <a:ext cx="6884670" cy="627380"/>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2</a:t>
            </a:r>
            <a:r>
              <a:rPr sz="4000" dirty="0"/>
              <a:t>．云数据安全共享研究进</a:t>
            </a:r>
            <a:r>
              <a:rPr sz="4000" spc="-5" dirty="0"/>
              <a:t>展</a:t>
            </a:r>
            <a:endParaRPr sz="4000">
              <a:latin typeface="DejaVu Sans" panose="020B0603030804020204"/>
              <a:cs typeface="DejaVu Sans" panose="020B0603030804020204"/>
            </a:endParaRPr>
          </a:p>
        </p:txBody>
      </p:sp>
      <p:sp>
        <p:nvSpPr>
          <p:cNvPr id="3" name="object 3"/>
          <p:cNvSpPr txBox="1"/>
          <p:nvPr/>
        </p:nvSpPr>
        <p:spPr>
          <a:xfrm>
            <a:off x="115570" y="984885"/>
            <a:ext cx="8820150" cy="2569845"/>
          </a:xfrm>
          <a:prstGeom prst="rect">
            <a:avLst/>
          </a:prstGeom>
        </p:spPr>
        <p:txBody>
          <a:bodyPr vert="horz" wrap="square" lIns="0" tIns="12700" rIns="0" bIns="0" rtlCol="0">
            <a:spAutoFit/>
          </a:bodyPr>
          <a:lstStyle/>
          <a:p>
            <a:pPr marL="12700" marR="5080" algn="just">
              <a:lnSpc>
                <a:spcPct val="100000"/>
              </a:lnSpc>
              <a:spcBef>
                <a:spcPts val="100"/>
              </a:spcBef>
            </a:pPr>
            <a:r>
              <a:rPr lang="en-US" sz="1800" dirty="0">
                <a:latin typeface="Noto Sans CJK JP Regular" panose="020B0500000000000000" charset="-122"/>
                <a:cs typeface="Noto Sans CJK JP Regular" panose="020B0500000000000000" charset="-122"/>
              </a:rPr>
              <a:t>         </a:t>
            </a:r>
            <a:r>
              <a:rPr sz="1800" dirty="0">
                <a:latin typeface="Noto Sans CJK JP Regular" panose="020B0500000000000000" charset="-122"/>
                <a:cs typeface="Noto Sans CJK JP Regular" panose="020B0500000000000000" charset="-122"/>
              </a:rPr>
              <a:t>在不可信云环境下，数据拥有者通常会将数据加密后上传到云服务器中，但 这给</a:t>
            </a:r>
            <a:r>
              <a:rPr sz="1800" dirty="0">
                <a:solidFill>
                  <a:srgbClr val="FF0000"/>
                </a:solidFill>
                <a:latin typeface="Noto Sans CJK JP Regular" panose="020B0500000000000000" charset="-122"/>
                <a:cs typeface="Noto Sans CJK JP Regular" panose="020B0500000000000000" charset="-122"/>
              </a:rPr>
              <a:t>数据共享带来一定的困难</a:t>
            </a:r>
            <a:r>
              <a:rPr sz="1800" dirty="0">
                <a:latin typeface="Noto Sans CJK JP Regular" panose="020B0500000000000000" charset="-122"/>
                <a:cs typeface="Noto Sans CJK JP Regular" panose="020B0500000000000000" charset="-122"/>
              </a:rPr>
              <a:t>。</a:t>
            </a:r>
            <a:endParaRPr sz="1800" dirty="0">
              <a:latin typeface="Noto Sans CJK JP Regular" panose="020B0500000000000000" charset="-122"/>
              <a:cs typeface="Noto Sans CJK JP Regular" panose="020B0500000000000000" charset="-122"/>
            </a:endParaRPr>
          </a:p>
          <a:p>
            <a:pPr marL="298450" marR="5080" indent="-285750" algn="just">
              <a:lnSpc>
                <a:spcPct val="100000"/>
              </a:lnSpc>
              <a:spcBef>
                <a:spcPts val="100"/>
              </a:spcBef>
              <a:buFont typeface="Wingdings" panose="05000000000000000000" charset="0"/>
              <a:buChar char=""/>
            </a:pPr>
            <a:r>
              <a:rPr sz="1800" dirty="0">
                <a:latin typeface="Noto Sans CJK JP Regular" panose="020B0500000000000000" charset="-122"/>
                <a:cs typeface="Noto Sans CJK JP Regular" panose="020B0500000000000000" charset="-122"/>
              </a:rPr>
              <a:t>一是大规模用户的数据</a:t>
            </a:r>
            <a:r>
              <a:rPr sz="1800" dirty="0">
                <a:solidFill>
                  <a:srgbClr val="FF0000"/>
                </a:solidFill>
                <a:latin typeface="Noto Sans CJK JP Regular" panose="020B0500000000000000" charset="-122"/>
                <a:cs typeface="Noto Sans CJK JP Regular" panose="020B0500000000000000" charset="-122"/>
              </a:rPr>
              <a:t>共享需要大量密钥</a:t>
            </a:r>
            <a:r>
              <a:rPr sz="1800" dirty="0">
                <a:latin typeface="Noto Sans CJK JP Regular" panose="020B0500000000000000" charset="-122"/>
                <a:cs typeface="Noto Sans CJK JP Regular" panose="020B0500000000000000" charset="-122"/>
              </a:rPr>
              <a:t>， 生成、分发和保管这些密钥比较困难；</a:t>
            </a:r>
            <a:endParaRPr sz="1800" dirty="0">
              <a:latin typeface="Noto Sans CJK JP Regular" panose="020B0500000000000000" charset="-122"/>
              <a:cs typeface="Noto Sans CJK JP Regular" panose="020B0500000000000000" charset="-122"/>
            </a:endParaRPr>
          </a:p>
          <a:p>
            <a:pPr marL="298450" marR="5080" indent="-285750" algn="just">
              <a:lnSpc>
                <a:spcPct val="100000"/>
              </a:lnSpc>
              <a:spcBef>
                <a:spcPts val="100"/>
              </a:spcBef>
              <a:buFont typeface="Wingdings" panose="05000000000000000000" charset="0"/>
              <a:buChar char=""/>
            </a:pPr>
            <a:r>
              <a:rPr sz="1800" dirty="0">
                <a:latin typeface="Noto Sans CJK JP Regular" panose="020B0500000000000000" charset="-122"/>
                <a:cs typeface="Noto Sans CJK JP Regular" panose="020B0500000000000000" charset="-122"/>
              </a:rPr>
              <a:t>二是如果制定灵活</a:t>
            </a:r>
            <a:r>
              <a:rPr sz="1800" dirty="0">
                <a:solidFill>
                  <a:srgbClr val="FF0000"/>
                </a:solidFill>
                <a:latin typeface="Noto Sans CJK JP Regular" panose="020B0500000000000000" charset="-122"/>
                <a:cs typeface="Noto Sans CJK JP Regular" panose="020B0500000000000000" charset="-122"/>
              </a:rPr>
              <a:t>可控的访问策略</a:t>
            </a:r>
            <a:r>
              <a:rPr sz="1800" dirty="0">
                <a:latin typeface="Noto Sans CJK JP Regular" panose="020B0500000000000000" charset="-122"/>
                <a:cs typeface="Noto Sans CJK JP Regular" panose="020B0500000000000000" charset="-122"/>
              </a:rPr>
              <a:t>， 实施细粒度的访问控制，会成倍地增加密钥数量；</a:t>
            </a:r>
            <a:endParaRPr sz="1800" dirty="0">
              <a:latin typeface="Noto Sans CJK JP Regular" panose="020B0500000000000000" charset="-122"/>
              <a:cs typeface="Noto Sans CJK JP Regular" panose="020B0500000000000000" charset="-122"/>
            </a:endParaRPr>
          </a:p>
          <a:p>
            <a:pPr marL="298450" marR="5080" indent="-285750" algn="just">
              <a:lnSpc>
                <a:spcPct val="100000"/>
              </a:lnSpc>
              <a:spcBef>
                <a:spcPts val="100"/>
              </a:spcBef>
              <a:buFont typeface="Wingdings" panose="05000000000000000000" charset="0"/>
              <a:buChar char=""/>
            </a:pPr>
            <a:r>
              <a:rPr sz="1800" dirty="0">
                <a:latin typeface="Noto Sans CJK JP Regular" panose="020B0500000000000000" charset="-122"/>
                <a:cs typeface="Noto Sans CJK JP Regular" panose="020B0500000000000000" charset="-122"/>
              </a:rPr>
              <a:t>三是当用户访问</a:t>
            </a:r>
            <a:r>
              <a:rPr sz="1800" dirty="0">
                <a:solidFill>
                  <a:srgbClr val="FF0000"/>
                </a:solidFill>
                <a:latin typeface="Noto Sans CJK JP Regular" panose="020B0500000000000000" charset="-122"/>
                <a:cs typeface="Noto Sans CJK JP Regular" panose="020B0500000000000000" charset="-122"/>
              </a:rPr>
              <a:t>权限更新</a:t>
            </a:r>
            <a:r>
              <a:rPr sz="1800" dirty="0">
                <a:latin typeface="Noto Sans CJK JP Regular" panose="020B0500000000000000" charset="-122"/>
                <a:cs typeface="Noto Sans CJK JP Regular" panose="020B0500000000000000" charset="-122"/>
              </a:rPr>
              <a:t> 或撤销时，需要重新生成新的密钥，势必引入巨大的计算量。</a:t>
            </a:r>
            <a:endParaRPr sz="1800" dirty="0">
              <a:latin typeface="Noto Sans CJK JP Regular" panose="020B0500000000000000" charset="-122"/>
              <a:cs typeface="Noto Sans CJK JP Regular" panose="020B0500000000000000" charset="-122"/>
            </a:endParaRPr>
          </a:p>
          <a:p>
            <a:pPr marL="12700" marR="5080" algn="just">
              <a:lnSpc>
                <a:spcPct val="100000"/>
              </a:lnSpc>
              <a:spcBef>
                <a:spcPts val="100"/>
              </a:spcBef>
            </a:pPr>
            <a:endParaRPr sz="1800" dirty="0">
              <a:latin typeface="Noto Sans CJK JP Regular" panose="020B0500000000000000" charset="-122"/>
              <a:cs typeface="Noto Sans CJK JP Regular" panose="020B0500000000000000" charset="-122"/>
            </a:endParaRPr>
          </a:p>
          <a:p>
            <a:pPr marL="12700" marR="5080" algn="just">
              <a:lnSpc>
                <a:spcPct val="100000"/>
              </a:lnSpc>
              <a:spcBef>
                <a:spcPts val="100"/>
              </a:spcBef>
            </a:pPr>
            <a:r>
              <a:rPr sz="1800" dirty="0">
                <a:latin typeface="Noto Sans CJK JP Regular" panose="020B0500000000000000" charset="-122"/>
                <a:cs typeface="Noto Sans CJK JP Regular" panose="020B0500000000000000" charset="-122"/>
              </a:rPr>
              <a:t>        另一个重要问 题是</a:t>
            </a:r>
            <a:r>
              <a:rPr sz="1800" dirty="0">
                <a:solidFill>
                  <a:srgbClr val="FF0000"/>
                </a:solidFill>
                <a:latin typeface="Noto Sans CJK JP Regular" panose="020B0500000000000000" charset="-122"/>
                <a:cs typeface="Noto Sans CJK JP Regular" panose="020B0500000000000000" charset="-122"/>
              </a:rPr>
              <a:t>传统的访问控制方法依赖于一个可信的服务器</a:t>
            </a:r>
            <a:r>
              <a:rPr sz="1800" dirty="0">
                <a:latin typeface="Noto Sans CJK JP Regular" panose="020B0500000000000000" charset="-122"/>
                <a:cs typeface="Noto Sans CJK JP Regular" panose="020B0500000000000000" charset="-122"/>
              </a:rPr>
              <a:t>，而该假设条件在不可信 云计算环境下是不成立的。解决这方面问题的技术包括：基于属性的加密技 术、访问策略表达技术、访问权限撤销技术及访问控制效率增强技术等。</a:t>
            </a:r>
            <a:endParaRPr sz="1800">
              <a:latin typeface="Noto Sans CJK JP Regular" panose="020B0500000000000000" charset="-122"/>
              <a:cs typeface="Noto Sans CJK JP Regular" panose="020B0500000000000000"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57375" y="275273"/>
            <a:ext cx="5984875" cy="627380"/>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3</a:t>
            </a:r>
            <a:r>
              <a:rPr sz="4000" dirty="0"/>
              <a:t>．云数据安全查询研</a:t>
            </a:r>
            <a:r>
              <a:rPr sz="4000" spc="-5" dirty="0"/>
              <a:t>究</a:t>
            </a:r>
            <a:endParaRPr sz="4000">
              <a:latin typeface="DejaVu Sans" panose="020B0603030804020204"/>
              <a:cs typeface="DejaVu Sans" panose="020B0603030804020204"/>
            </a:endParaRPr>
          </a:p>
        </p:txBody>
      </p:sp>
      <p:sp>
        <p:nvSpPr>
          <p:cNvPr id="3" name="object 3"/>
          <p:cNvSpPr txBox="1"/>
          <p:nvPr/>
        </p:nvSpPr>
        <p:spPr>
          <a:xfrm>
            <a:off x="573405" y="1235075"/>
            <a:ext cx="8377555" cy="3110865"/>
          </a:xfrm>
          <a:prstGeom prst="rect">
            <a:avLst/>
          </a:prstGeom>
        </p:spPr>
        <p:txBody>
          <a:bodyPr vert="horz" wrap="square" lIns="0" tIns="12700" rIns="0" bIns="0" rtlCol="0">
            <a:spAutoFit/>
          </a:bodyPr>
          <a:lstStyle/>
          <a:p>
            <a:pPr marL="12700" marR="5080" indent="17145">
              <a:lnSpc>
                <a:spcPct val="100000"/>
              </a:lnSpc>
              <a:spcBef>
                <a:spcPts val="100"/>
              </a:spcBef>
            </a:pPr>
            <a:r>
              <a:rPr lang="en-US" sz="1800" dirty="0">
                <a:latin typeface="Noto Sans CJK JP Regular" panose="020B0500000000000000" charset="-122"/>
                <a:cs typeface="Noto Sans CJK JP Regular" panose="020B0500000000000000" charset="-122"/>
              </a:rPr>
              <a:t>	</a:t>
            </a:r>
            <a:r>
              <a:rPr sz="1800" dirty="0">
                <a:latin typeface="Noto Sans CJK JP Regular" panose="020B0500000000000000" charset="-122"/>
                <a:cs typeface="Noto Sans CJK JP Regular" panose="020B0500000000000000" charset="-122"/>
              </a:rPr>
              <a:t>出于数据机密性的考虑，用户会将数据以密文的形式外包存储在云服务器中。 但当用户需要提取包含某些关键字的数据时，会遇到如何在云端服务器进行 </a:t>
            </a:r>
            <a:r>
              <a:rPr sz="1800" dirty="0">
                <a:solidFill>
                  <a:srgbClr val="FF0000"/>
                </a:solidFill>
                <a:latin typeface="Noto Sans CJK JP Regular" panose="020B0500000000000000" charset="-122"/>
                <a:cs typeface="Noto Sans CJK JP Regular" panose="020B0500000000000000" charset="-122"/>
              </a:rPr>
              <a:t>密文搜索的难题</a:t>
            </a:r>
            <a:r>
              <a:rPr sz="1800" dirty="0">
                <a:latin typeface="Noto Sans CJK JP Regular" panose="020B0500000000000000" charset="-122"/>
                <a:cs typeface="Noto Sans CJK JP Regular" panose="020B0500000000000000" charset="-122"/>
              </a:rPr>
              <a:t>。</a:t>
            </a:r>
            <a:endParaRPr sz="1800" dirty="0">
              <a:latin typeface="Noto Sans CJK JP Regular" panose="020B0500000000000000" charset="-122"/>
              <a:cs typeface="Noto Sans CJK JP Regular" panose="020B0500000000000000" charset="-122"/>
            </a:endParaRPr>
          </a:p>
          <a:p>
            <a:pPr marL="755650" marR="5080" lvl="1" indent="-285750">
              <a:lnSpc>
                <a:spcPct val="100000"/>
              </a:lnSpc>
              <a:spcBef>
                <a:spcPts val="100"/>
              </a:spcBef>
              <a:buFont typeface="Wingdings" panose="05000000000000000000" charset="0"/>
              <a:buChar char=""/>
            </a:pPr>
            <a:r>
              <a:rPr sz="1800" dirty="0">
                <a:latin typeface="Noto Sans CJK JP Regular" panose="020B0500000000000000" charset="-122"/>
                <a:cs typeface="Noto Sans CJK JP Regular" panose="020B0500000000000000" charset="-122"/>
              </a:rPr>
              <a:t>一种简单的方法是将所有密文数据</a:t>
            </a:r>
            <a:r>
              <a:rPr sz="1800" dirty="0">
                <a:solidFill>
                  <a:srgbClr val="FF0000"/>
                </a:solidFill>
                <a:latin typeface="Noto Sans CJK JP Regular" panose="020B0500000000000000" charset="-122"/>
                <a:cs typeface="Noto Sans CJK JP Regular" panose="020B0500000000000000" charset="-122"/>
              </a:rPr>
              <a:t>下载到本地进行解密</a:t>
            </a:r>
            <a:r>
              <a:rPr sz="1800" dirty="0">
                <a:latin typeface="Noto Sans CJK JP Regular" panose="020B0500000000000000" charset="-122"/>
                <a:cs typeface="Noto Sans CJK JP Regular" panose="020B0500000000000000" charset="-122"/>
              </a:rPr>
              <a:t>，  然后再进行关键字查询，但这种方法会浪费巨大的网络带宽，给用户带来大 量不必要的存储和计算开销。</a:t>
            </a:r>
            <a:endParaRPr sz="1800" dirty="0">
              <a:latin typeface="Noto Sans CJK JP Regular" panose="020B0500000000000000" charset="-122"/>
              <a:cs typeface="Noto Sans CJK JP Regular" panose="020B0500000000000000" charset="-122"/>
            </a:endParaRPr>
          </a:p>
          <a:p>
            <a:pPr marL="755650" marR="5080" lvl="1" indent="-285750">
              <a:lnSpc>
                <a:spcPct val="100000"/>
              </a:lnSpc>
              <a:spcBef>
                <a:spcPts val="100"/>
              </a:spcBef>
              <a:buFont typeface="Wingdings" panose="05000000000000000000" charset="0"/>
              <a:buChar char=""/>
            </a:pPr>
            <a:r>
              <a:rPr sz="1800" dirty="0">
                <a:latin typeface="Noto Sans CJK JP Regular" panose="020B0500000000000000" charset="-122"/>
                <a:cs typeface="Noto Sans CJK JP Regular" panose="020B0500000000000000" charset="-122"/>
              </a:rPr>
              <a:t>另一种方法是</a:t>
            </a:r>
            <a:r>
              <a:rPr sz="1800" dirty="0">
                <a:solidFill>
                  <a:srgbClr val="FF0000"/>
                </a:solidFill>
                <a:latin typeface="Noto Sans CJK JP Regular" panose="020B0500000000000000" charset="-122"/>
                <a:cs typeface="Noto Sans CJK JP Regular" panose="020B0500000000000000" charset="-122"/>
              </a:rPr>
              <a:t>将密钥和要查询的关键字发给云 服务器，由云服务器解密数据后进行查询</a:t>
            </a:r>
            <a:r>
              <a:rPr sz="1800" dirty="0">
                <a:latin typeface="Noto Sans CJK JP Regular" panose="020B0500000000000000" charset="-122"/>
                <a:cs typeface="Noto Sans CJK JP Regular" panose="020B0500000000000000" charset="-122"/>
              </a:rPr>
              <a:t>，但这种方法会泄露用户数据，不 能满足数据机密性要求。</a:t>
            </a:r>
            <a:endParaRPr sz="1800" dirty="0">
              <a:latin typeface="Noto Sans CJK JP Regular" panose="020B0500000000000000" charset="-122"/>
              <a:cs typeface="Noto Sans CJK JP Regular" panose="020B0500000000000000" charset="-122"/>
            </a:endParaRPr>
          </a:p>
          <a:p>
            <a:pPr marL="12700" marR="5080" indent="17145">
              <a:lnSpc>
                <a:spcPct val="100000"/>
              </a:lnSpc>
              <a:spcBef>
                <a:spcPts val="100"/>
              </a:spcBef>
            </a:pPr>
            <a:endParaRPr sz="1800" dirty="0">
              <a:latin typeface="Noto Sans CJK JP Regular" panose="020B0500000000000000" charset="-122"/>
              <a:cs typeface="Noto Sans CJK JP Regular" panose="020B0500000000000000" charset="-122"/>
            </a:endParaRPr>
          </a:p>
          <a:p>
            <a:pPr marL="12700" marR="5080" indent="17145">
              <a:lnSpc>
                <a:spcPct val="100000"/>
              </a:lnSpc>
              <a:spcBef>
                <a:spcPts val="100"/>
              </a:spcBef>
            </a:pPr>
            <a:r>
              <a:rPr sz="1800" dirty="0">
                <a:latin typeface="Noto Sans CJK JP Regular" panose="020B0500000000000000" charset="-122"/>
                <a:cs typeface="Noto Sans CJK JP Regular" panose="020B0500000000000000" charset="-122"/>
              </a:rPr>
              <a:t>支持密文搜索的查询加密</a:t>
            </a:r>
            <a:r>
              <a:rPr sz="1800" spc="-5" dirty="0">
                <a:latin typeface="Noto Sans CJK JP Regular" panose="020B0500000000000000" charset="-122"/>
                <a:cs typeface="Noto Sans CJK JP Regular" panose="020B0500000000000000" charset="-122"/>
              </a:rPr>
              <a:t>（</a:t>
            </a:r>
            <a:r>
              <a:rPr sz="1800" spc="-5" dirty="0">
                <a:latin typeface="DejaVu Sans" panose="020B0603030804020204"/>
                <a:cs typeface="DejaVu Sans" panose="020B0603030804020204"/>
              </a:rPr>
              <a:t>Searchable  Encryption,</a:t>
            </a:r>
            <a:r>
              <a:rPr sz="1800" spc="-25" dirty="0">
                <a:latin typeface="DejaVu Sans" panose="020B0603030804020204"/>
                <a:cs typeface="DejaVu Sans" panose="020B0603030804020204"/>
              </a:rPr>
              <a:t> </a:t>
            </a:r>
            <a:r>
              <a:rPr sz="1800" spc="-5" dirty="0">
                <a:latin typeface="DejaVu Sans" panose="020B0603030804020204"/>
                <a:cs typeface="DejaVu Sans" panose="020B0603030804020204"/>
              </a:rPr>
              <a:t>SE</a:t>
            </a:r>
            <a:r>
              <a:rPr sz="1800" spc="-5" dirty="0">
                <a:latin typeface="Noto Sans CJK JP Regular" panose="020B0500000000000000" charset="-122"/>
                <a:cs typeface="Noto Sans CJK JP Regular" panose="020B0500000000000000" charset="-122"/>
              </a:rPr>
              <a:t>）</a:t>
            </a:r>
            <a:r>
              <a:rPr sz="1800" dirty="0">
                <a:latin typeface="Noto Sans CJK JP Regular" panose="020B0500000000000000" charset="-122"/>
                <a:cs typeface="Noto Sans CJK JP Regular" panose="020B0500000000000000" charset="-122"/>
              </a:rPr>
              <a:t>技术应运而生，其基本思想是通过</a:t>
            </a:r>
            <a:r>
              <a:rPr sz="1800" dirty="0">
                <a:solidFill>
                  <a:srgbClr val="FF0000"/>
                </a:solidFill>
                <a:latin typeface="Noto Sans CJK JP Regular" panose="020B0500000000000000" charset="-122"/>
                <a:cs typeface="Noto Sans CJK JP Regular" panose="020B0500000000000000" charset="-122"/>
              </a:rPr>
              <a:t>构造安全索引</a:t>
            </a:r>
            <a:r>
              <a:rPr sz="1800" dirty="0">
                <a:latin typeface="Noto Sans CJK JP Regular" panose="020B0500000000000000" charset="-122"/>
                <a:cs typeface="Noto Sans CJK JP Regular" panose="020B0500000000000000" charset="-122"/>
              </a:rPr>
              <a:t>、利用查 询陷门来高效地支持密文搜索。</a:t>
            </a:r>
            <a:endParaRPr sz="1800">
              <a:latin typeface="Noto Sans CJK JP Regular" panose="020B0500000000000000" charset="-122"/>
              <a:cs typeface="Noto Sans CJK JP Regular" panose="020B0500000000000000"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57375" y="351473"/>
            <a:ext cx="5942330" cy="627380"/>
          </a:xfrm>
          <a:prstGeom prst="rect">
            <a:avLst/>
          </a:prstGeom>
        </p:spPr>
        <p:txBody>
          <a:bodyPr vert="horz" wrap="square" lIns="0" tIns="12065" rIns="0" bIns="0" rtlCol="0">
            <a:spAutoFit/>
          </a:bodyPr>
          <a:lstStyle/>
          <a:p>
            <a:pPr marL="12700">
              <a:lnSpc>
                <a:spcPct val="100000"/>
              </a:lnSpc>
              <a:spcBef>
                <a:spcPts val="95"/>
              </a:spcBef>
            </a:pPr>
            <a:r>
              <a:rPr sz="4000" spc="-5" dirty="0">
                <a:latin typeface="DejaVu Sans" panose="020B0603030804020204"/>
                <a:cs typeface="DejaVu Sans" panose="020B0603030804020204"/>
              </a:rPr>
              <a:t>4</a:t>
            </a:r>
            <a:r>
              <a:rPr sz="4000" dirty="0"/>
              <a:t>．云数据安全计算研</a:t>
            </a:r>
            <a:r>
              <a:rPr sz="4000" spc="-5" dirty="0"/>
              <a:t>究</a:t>
            </a:r>
            <a:endParaRPr sz="4000">
              <a:latin typeface="DejaVu Sans" panose="020B0603030804020204"/>
              <a:cs typeface="DejaVu Sans" panose="020B0603030804020204"/>
            </a:endParaRPr>
          </a:p>
        </p:txBody>
      </p:sp>
      <p:sp>
        <p:nvSpPr>
          <p:cNvPr id="3" name="object 3"/>
          <p:cNvSpPr txBox="1"/>
          <p:nvPr/>
        </p:nvSpPr>
        <p:spPr>
          <a:xfrm>
            <a:off x="488315" y="1329690"/>
            <a:ext cx="7868285" cy="3400425"/>
          </a:xfrm>
          <a:prstGeom prst="rect">
            <a:avLst/>
          </a:prstGeom>
        </p:spPr>
        <p:txBody>
          <a:bodyPr vert="horz" wrap="square" lIns="0" tIns="12700" rIns="0" bIns="0" rtlCol="0">
            <a:spAutoFit/>
          </a:bodyPr>
          <a:lstStyle/>
          <a:p>
            <a:pPr marL="12700" marR="5080" algn="just">
              <a:lnSpc>
                <a:spcPct val="100000"/>
              </a:lnSpc>
              <a:spcBef>
                <a:spcPts val="100"/>
              </a:spcBef>
            </a:pPr>
            <a:r>
              <a:rPr sz="1800" dirty="0">
                <a:latin typeface="Noto Sans CJK JP Regular" panose="020B0500000000000000" charset="-122"/>
                <a:cs typeface="Noto Sans CJK JP Regular" panose="020B0500000000000000" charset="-122"/>
              </a:rPr>
              <a:t>在解决大规模最优化、大数据分析、生物特征匹配等问题时，会涉及大量的 数据计算。对于资源有限的用户来说，承担如此巨大的计算比较困难。</a:t>
            </a:r>
            <a:endParaRPr sz="1800" dirty="0">
              <a:latin typeface="Noto Sans CJK JP Regular" panose="020B0500000000000000" charset="-122"/>
              <a:cs typeface="Noto Sans CJK JP Regular" panose="020B0500000000000000" charset="-122"/>
            </a:endParaRPr>
          </a:p>
          <a:p>
            <a:pPr marL="12700" marR="5080" algn="just">
              <a:lnSpc>
                <a:spcPct val="100000"/>
              </a:lnSpc>
              <a:spcBef>
                <a:spcPts val="100"/>
              </a:spcBef>
            </a:pPr>
            <a:endParaRPr sz="1800" dirty="0">
              <a:latin typeface="Noto Sans CJK JP Regular" panose="020B0500000000000000" charset="-122"/>
              <a:cs typeface="Noto Sans CJK JP Regular" panose="020B0500000000000000" charset="-122"/>
            </a:endParaRPr>
          </a:p>
          <a:p>
            <a:pPr marL="12700" marR="5080" algn="just">
              <a:lnSpc>
                <a:spcPct val="100000"/>
              </a:lnSpc>
              <a:spcBef>
                <a:spcPts val="100"/>
              </a:spcBef>
            </a:pPr>
            <a:r>
              <a:rPr sz="1800" dirty="0">
                <a:latin typeface="Noto Sans CJK JP Regular" panose="020B0500000000000000" charset="-122"/>
                <a:cs typeface="Noto Sans CJK JP Regular" panose="020B0500000000000000" charset="-122"/>
              </a:rPr>
              <a:t>一种 有效的解决方案是借助云端的强大计算能力为用户提供计算服务，但这会将 用户的敏感数据暴露给云服务器。解决的方法是可以</a:t>
            </a:r>
            <a:r>
              <a:rPr sz="1800" dirty="0">
                <a:solidFill>
                  <a:srgbClr val="FF0000"/>
                </a:solidFill>
                <a:latin typeface="Noto Sans CJK JP Regular" panose="020B0500000000000000" charset="-122"/>
                <a:cs typeface="Noto Sans CJK JP Regular" panose="020B0500000000000000" charset="-122"/>
              </a:rPr>
              <a:t>通过加密数据，让云服 务器在密文数据上进行计算</a:t>
            </a:r>
            <a:r>
              <a:rPr sz="1800" dirty="0">
                <a:latin typeface="Noto Sans CJK JP Regular" panose="020B0500000000000000" charset="-122"/>
                <a:cs typeface="Noto Sans CJK JP Regular" panose="020B0500000000000000" charset="-122"/>
              </a:rPr>
              <a:t>。</a:t>
            </a:r>
            <a:endParaRPr sz="1800" dirty="0">
              <a:latin typeface="Noto Sans CJK JP Regular" panose="020B0500000000000000" charset="-122"/>
              <a:cs typeface="Noto Sans CJK JP Regular" panose="020B0500000000000000" charset="-122"/>
            </a:endParaRPr>
          </a:p>
          <a:p>
            <a:pPr marL="12700" marR="5080" algn="just">
              <a:lnSpc>
                <a:spcPct val="100000"/>
              </a:lnSpc>
              <a:spcBef>
                <a:spcPts val="100"/>
              </a:spcBef>
            </a:pPr>
            <a:r>
              <a:rPr sz="1800" dirty="0">
                <a:latin typeface="Noto Sans CJK JP Regular" panose="020B0500000000000000" charset="-122"/>
                <a:cs typeface="Noto Sans CJK JP Regular" panose="020B0500000000000000" charset="-122"/>
              </a:rPr>
              <a:t>另一个重要问题是在不可信的云环境下，云服 务器是否能够正确可靠地为用户进行所需的计算，并返回正确的结果，用户 不得而知。这可以通过研究可验证外包技术来解决。</a:t>
            </a:r>
            <a:endParaRPr sz="1800" dirty="0">
              <a:latin typeface="Noto Sans CJK JP Regular" panose="020B0500000000000000" charset="-122"/>
              <a:cs typeface="Noto Sans CJK JP Regular" panose="020B0500000000000000" charset="-122"/>
            </a:endParaRPr>
          </a:p>
          <a:p>
            <a:pPr marL="12700" marR="5080" algn="just">
              <a:lnSpc>
                <a:spcPct val="100000"/>
              </a:lnSpc>
              <a:spcBef>
                <a:spcPts val="100"/>
              </a:spcBef>
            </a:pPr>
            <a:endParaRPr sz="1800" dirty="0">
              <a:latin typeface="Noto Sans CJK JP Regular" panose="020B0500000000000000" charset="-122"/>
              <a:cs typeface="Noto Sans CJK JP Regular" panose="020B0500000000000000" charset="-122"/>
            </a:endParaRPr>
          </a:p>
          <a:p>
            <a:pPr marL="12700" marR="5080" algn="just">
              <a:lnSpc>
                <a:spcPct val="100000"/>
              </a:lnSpc>
              <a:spcBef>
                <a:spcPts val="100"/>
              </a:spcBef>
            </a:pPr>
            <a:r>
              <a:rPr sz="1800" dirty="0">
                <a:solidFill>
                  <a:srgbClr val="FF0000"/>
                </a:solidFill>
                <a:latin typeface="Noto Sans CJK JP Regular" panose="020B0500000000000000" charset="-122"/>
                <a:cs typeface="Noto Sans CJK JP Regular" panose="020B0500000000000000" charset="-122"/>
              </a:rPr>
              <a:t>解决这方面问题的技术 包括：同态加密、特定计算安全外包及可验证外包计算等。</a:t>
            </a:r>
            <a:endParaRPr sz="1800" dirty="0">
              <a:solidFill>
                <a:srgbClr val="FF0000"/>
              </a:solidFill>
              <a:latin typeface="Noto Sans CJK JP Regular" panose="020B0500000000000000" charset="-122"/>
              <a:cs typeface="Noto Sans CJK JP Regular" panose="020B0500000000000000" charset="-122"/>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011295" y="2377440"/>
            <a:ext cx="2820670" cy="1119505"/>
          </a:xfrm>
          <a:prstGeom prst="rect">
            <a:avLst/>
          </a:prstGeom>
        </p:spPr>
        <p:txBody>
          <a:bodyPr vert="horz" wrap="square" lIns="0" tIns="12065" rIns="0" bIns="0" rtlCol="0">
            <a:spAutoFit/>
          </a:bodyPr>
          <a:lstStyle/>
          <a:p>
            <a:pPr marL="12700" marR="1275080" algn="just">
              <a:lnSpc>
                <a:spcPct val="120000"/>
              </a:lnSpc>
              <a:spcBef>
                <a:spcPts val="95"/>
              </a:spcBef>
            </a:pPr>
            <a:r>
              <a:rPr sz="2000" dirty="0">
                <a:latin typeface="Noto Sans CJK JP Regular" panose="020B0500000000000000" charset="-122"/>
                <a:cs typeface="Noto Sans CJK JP Regular" panose="020B0500000000000000" charset="-122"/>
              </a:rPr>
              <a:t>云安全概述 虚拟机安全 云存储安全 云数据安</a:t>
            </a:r>
            <a:r>
              <a:rPr sz="2000" spc="5" dirty="0">
                <a:latin typeface="Noto Sans CJK JP Regular" panose="020B0500000000000000" charset="-122"/>
                <a:cs typeface="Noto Sans CJK JP Regular" panose="020B0500000000000000" charset="-122"/>
              </a:rPr>
              <a:t>全</a:t>
            </a:r>
            <a:endParaRPr sz="2000">
              <a:latin typeface="Noto Sans CJK JP Regular" panose="020B0500000000000000" charset="-122"/>
              <a:cs typeface="Noto Sans CJK JP Regular" panose="020B0500000000000000" charset="-122"/>
            </a:endParaRPr>
          </a:p>
          <a:p>
            <a:pPr marL="12700" algn="just">
              <a:lnSpc>
                <a:spcPct val="100000"/>
              </a:lnSpc>
              <a:spcBef>
                <a:spcPts val="480"/>
              </a:spcBef>
            </a:pPr>
            <a:r>
              <a:rPr sz="2000" dirty="0">
                <a:latin typeface="Noto Sans CJK JP Regular" panose="020B0500000000000000" charset="-122"/>
                <a:cs typeface="Noto Sans CJK JP Regular" panose="020B0500000000000000" charset="-122"/>
              </a:rPr>
              <a:t>实践：全同态加密算</a:t>
            </a:r>
            <a:r>
              <a:rPr sz="2000" spc="5" dirty="0">
                <a:latin typeface="Noto Sans CJK JP Regular" panose="020B0500000000000000" charset="-122"/>
                <a:cs typeface="Noto Sans CJK JP Regular" panose="020B0500000000000000" charset="-122"/>
              </a:rPr>
              <a:t>法</a:t>
            </a:r>
            <a:endParaRPr sz="2000">
              <a:latin typeface="Noto Sans CJK JP Regular" panose="020B0500000000000000" charset="-122"/>
              <a:cs typeface="Noto Sans CJK JP Regular" panose="020B0500000000000000" charset="-122"/>
            </a:endParaRPr>
          </a:p>
        </p:txBody>
      </p:sp>
      <p:sp>
        <p:nvSpPr>
          <p:cNvPr id="3" name="object 3"/>
          <p:cNvSpPr/>
          <p:nvPr/>
        </p:nvSpPr>
        <p:spPr>
          <a:xfrm>
            <a:off x="239268" y="1909572"/>
            <a:ext cx="3528060" cy="2351532"/>
          </a:xfrm>
          <a:prstGeom prst="rect">
            <a:avLst/>
          </a:prstGeom>
          <a:blipFill>
            <a:blip r:embed="rId1" cstate="print"/>
            <a:stretch>
              <a:fillRect/>
            </a:stretch>
          </a:blipFill>
        </p:spPr>
        <p:txBody>
          <a:bodyPr wrap="square" lIns="0" tIns="0" rIns="0" bIns="0" rtlCol="0"/>
          <a:lstStyle/>
          <a:p/>
        </p:txBody>
      </p:sp>
      <p:sp>
        <p:nvSpPr>
          <p:cNvPr id="4" name="object 4"/>
          <p:cNvSpPr txBox="1">
            <a:spLocks noGrp="1"/>
          </p:cNvSpPr>
          <p:nvPr>
            <p:ph type="title"/>
          </p:nvPr>
        </p:nvSpPr>
        <p:spPr>
          <a:prstGeom prst="rect">
            <a:avLst/>
          </a:prstGeom>
        </p:spPr>
        <p:txBody>
          <a:bodyPr vert="horz" wrap="square" lIns="0" tIns="13335" rIns="0" bIns="0" rtlCol="0">
            <a:spAutoFit/>
          </a:bodyPr>
          <a:lstStyle/>
          <a:p>
            <a:pPr marL="13335">
              <a:lnSpc>
                <a:spcPct val="100000"/>
              </a:lnSpc>
              <a:spcBef>
                <a:spcPts val="105"/>
              </a:spcBef>
            </a:pPr>
            <a:r>
              <a:rPr dirty="0"/>
              <a:t>小</a:t>
            </a:r>
            <a:r>
              <a:rPr spc="5" dirty="0"/>
              <a:t>结</a:t>
            </a:r>
            <a:endParaRPr spc="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464310" y="246063"/>
            <a:ext cx="6360160" cy="627380"/>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7.1.1	</a:t>
            </a:r>
            <a:r>
              <a:rPr sz="4000" dirty="0"/>
              <a:t>云计算安全挑</a:t>
            </a:r>
            <a:r>
              <a:rPr sz="4000" spc="-5" dirty="0"/>
              <a:t>战</a:t>
            </a:r>
            <a:endParaRPr sz="4000">
              <a:latin typeface="DejaVu Sans" panose="020B0603030804020204"/>
              <a:cs typeface="DejaVu Sans" panose="020B0603030804020204"/>
            </a:endParaRPr>
          </a:p>
        </p:txBody>
      </p:sp>
      <p:sp>
        <p:nvSpPr>
          <p:cNvPr id="3" name="object 3"/>
          <p:cNvSpPr txBox="1"/>
          <p:nvPr/>
        </p:nvSpPr>
        <p:spPr>
          <a:xfrm>
            <a:off x="720090" y="1396364"/>
            <a:ext cx="7847965" cy="2406015"/>
          </a:xfrm>
          <a:prstGeom prst="rect">
            <a:avLst/>
          </a:prstGeom>
        </p:spPr>
        <p:txBody>
          <a:bodyPr vert="horz" wrap="square" lIns="0" tIns="12065" rIns="0" bIns="0" rtlCol="0">
            <a:spAutoFit/>
          </a:bodyPr>
          <a:lstStyle/>
          <a:p>
            <a:pPr marL="12700" marR="5080" indent="0">
              <a:lnSpc>
                <a:spcPct val="100000"/>
              </a:lnSpc>
              <a:spcBef>
                <a:spcPts val="95"/>
              </a:spcBef>
              <a:buFont typeface="Wingdings" panose="05000000000000000000" charset="0"/>
              <a:buNone/>
            </a:pPr>
            <a:r>
              <a:rPr sz="2200" dirty="0">
                <a:latin typeface="Noto Sans CJK JP Regular" panose="020B0500000000000000" charset="-122"/>
                <a:cs typeface="Noto Sans CJK JP Regular" panose="020B0500000000000000" charset="-122"/>
              </a:rPr>
              <a:t>在云计算安全上一直有这样一种分歧。</a:t>
            </a:r>
            <a:endParaRPr sz="2200" dirty="0">
              <a:latin typeface="Noto Sans CJK JP Regular" panose="020B0500000000000000" charset="-122"/>
              <a:cs typeface="Noto Sans CJK JP Regular" panose="020B0500000000000000" charset="-122"/>
            </a:endParaRPr>
          </a:p>
          <a:p>
            <a:pPr marL="355600" marR="5080" indent="-342900">
              <a:lnSpc>
                <a:spcPct val="100000"/>
              </a:lnSpc>
              <a:spcBef>
                <a:spcPts val="95"/>
              </a:spcBef>
              <a:buFont typeface="Wingdings" panose="05000000000000000000" charset="0"/>
              <a:buChar char=""/>
            </a:pPr>
            <a:r>
              <a:rPr sz="2200" dirty="0">
                <a:latin typeface="Noto Sans CJK JP Regular" panose="020B0500000000000000" charset="-122"/>
                <a:cs typeface="Noto Sans CJK JP Regular" panose="020B0500000000000000" charset="-122"/>
              </a:rPr>
              <a:t>一方认为，采用云计</a:t>
            </a:r>
            <a:r>
              <a:rPr sz="2200" spc="-5" dirty="0">
                <a:latin typeface="Noto Sans CJK JP Regular" panose="020B0500000000000000" charset="-122"/>
                <a:cs typeface="Noto Sans CJK JP Regular" panose="020B0500000000000000" charset="-122"/>
              </a:rPr>
              <a:t>算 </a:t>
            </a:r>
            <a:r>
              <a:rPr sz="2200" dirty="0">
                <a:solidFill>
                  <a:srgbClr val="FF0000"/>
                </a:solidFill>
                <a:latin typeface="Noto Sans CJK JP Regular" panose="020B0500000000000000" charset="-122"/>
                <a:cs typeface="Noto Sans CJK JP Regular" panose="020B0500000000000000" charset="-122"/>
              </a:rPr>
              <a:t>能够增强安全性</a:t>
            </a:r>
            <a:r>
              <a:rPr sz="2200" dirty="0">
                <a:latin typeface="Noto Sans CJK JP Regular" panose="020B0500000000000000" charset="-122"/>
                <a:cs typeface="Noto Sans CJK JP Regular" panose="020B0500000000000000" charset="-122"/>
              </a:rPr>
              <a:t>，通过部署集中的云计算中心，可以组织安</a:t>
            </a:r>
            <a:r>
              <a:rPr sz="2200" spc="-5" dirty="0">
                <a:latin typeface="Noto Sans CJK JP Regular" panose="020B0500000000000000" charset="-122"/>
                <a:cs typeface="Noto Sans CJK JP Regular" panose="020B0500000000000000" charset="-122"/>
              </a:rPr>
              <a:t>全 </a:t>
            </a:r>
            <a:r>
              <a:rPr sz="2200" dirty="0">
                <a:latin typeface="Noto Sans CJK JP Regular" panose="020B0500000000000000" charset="-122"/>
                <a:cs typeface="Noto Sans CJK JP Regular" panose="020B0500000000000000" charset="-122"/>
              </a:rPr>
              <a:t>专家及专业化安全服务队伍实现整个系统的安全管理，避免</a:t>
            </a:r>
            <a:r>
              <a:rPr sz="2200" spc="-5" dirty="0">
                <a:latin typeface="Noto Sans CJK JP Regular" panose="020B0500000000000000" charset="-122"/>
                <a:cs typeface="Noto Sans CJK JP Regular" panose="020B0500000000000000" charset="-122"/>
              </a:rPr>
              <a:t>由 </a:t>
            </a:r>
            <a:r>
              <a:rPr sz="2200" dirty="0">
                <a:latin typeface="Noto Sans CJK JP Regular" panose="020B0500000000000000" charset="-122"/>
                <a:cs typeface="Noto Sans CJK JP Regular" panose="020B0500000000000000" charset="-122"/>
              </a:rPr>
              <a:t>个人维护安全及不专业导致安全漏洞频出而被黑客利用的情况</a:t>
            </a:r>
            <a:r>
              <a:rPr sz="2200" spc="-5" dirty="0">
                <a:latin typeface="Noto Sans CJK JP Regular" panose="020B0500000000000000" charset="-122"/>
                <a:cs typeface="Noto Sans CJK JP Regular" panose="020B0500000000000000" charset="-122"/>
              </a:rPr>
              <a:t>。 </a:t>
            </a:r>
            <a:endParaRPr sz="2200" spc="-5" dirty="0">
              <a:latin typeface="Noto Sans CJK JP Regular" panose="020B0500000000000000" charset="-122"/>
              <a:cs typeface="Noto Sans CJK JP Regular" panose="020B0500000000000000" charset="-122"/>
            </a:endParaRPr>
          </a:p>
          <a:p>
            <a:pPr marL="355600" marR="5080" indent="-342900">
              <a:lnSpc>
                <a:spcPct val="100000"/>
              </a:lnSpc>
              <a:spcBef>
                <a:spcPts val="95"/>
              </a:spcBef>
              <a:buFont typeface="Wingdings" panose="05000000000000000000" charset="0"/>
              <a:buChar char=""/>
            </a:pPr>
            <a:r>
              <a:rPr sz="2200" dirty="0">
                <a:latin typeface="Noto Sans CJK JP Regular" panose="020B0500000000000000" charset="-122"/>
                <a:cs typeface="Noto Sans CJK JP Regular" panose="020B0500000000000000" charset="-122"/>
              </a:rPr>
              <a:t>另一方则持反对意见，认为集中管理的云计算中心将成为</a:t>
            </a:r>
            <a:r>
              <a:rPr sz="2200" dirty="0">
                <a:solidFill>
                  <a:srgbClr val="FF0000"/>
                </a:solidFill>
                <a:latin typeface="Noto Sans CJK JP Regular" panose="020B0500000000000000" charset="-122"/>
                <a:cs typeface="Noto Sans CJK JP Regular" panose="020B0500000000000000" charset="-122"/>
              </a:rPr>
              <a:t>黑</a:t>
            </a:r>
            <a:r>
              <a:rPr sz="2200" spc="-5" dirty="0">
                <a:solidFill>
                  <a:srgbClr val="FF0000"/>
                </a:solidFill>
                <a:latin typeface="Noto Sans CJK JP Regular" panose="020B0500000000000000" charset="-122"/>
                <a:cs typeface="Noto Sans CJK JP Regular" panose="020B0500000000000000" charset="-122"/>
              </a:rPr>
              <a:t>客 </a:t>
            </a:r>
            <a:r>
              <a:rPr sz="2200" dirty="0">
                <a:solidFill>
                  <a:srgbClr val="FF0000"/>
                </a:solidFill>
                <a:latin typeface="Noto Sans CJK JP Regular" panose="020B0500000000000000" charset="-122"/>
                <a:cs typeface="Noto Sans CJK JP Regular" panose="020B0500000000000000" charset="-122"/>
              </a:rPr>
              <a:t>攻击的重点目标</a:t>
            </a:r>
            <a:r>
              <a:rPr sz="2200" spc="-5" dirty="0">
                <a:solidFill>
                  <a:srgbClr val="FF0000"/>
                </a:solidFill>
                <a:latin typeface="Noto Sans CJK JP Regular" panose="020B0500000000000000" charset="-122"/>
                <a:cs typeface="Noto Sans CJK JP Regular" panose="020B0500000000000000" charset="-122"/>
              </a:rPr>
              <a:t>。</a:t>
            </a:r>
            <a:endParaRPr sz="2200" spc="-5" dirty="0">
              <a:solidFill>
                <a:srgbClr val="FF0000"/>
              </a:solidFill>
              <a:latin typeface="Noto Sans CJK JP Regular" panose="020B0500000000000000" charset="-122"/>
              <a:cs typeface="Noto Sans CJK JP Regular" panose="020B0500000000000000" charset="-122"/>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684716" y="2101989"/>
            <a:ext cx="3452495" cy="939800"/>
          </a:xfrm>
          <a:prstGeom prst="rect">
            <a:avLst/>
          </a:prstGeom>
        </p:spPr>
        <p:txBody>
          <a:bodyPr vert="horz" wrap="square" lIns="0" tIns="12700" rIns="0" bIns="0" rtlCol="0">
            <a:spAutoFit/>
          </a:bodyPr>
          <a:lstStyle/>
          <a:p>
            <a:pPr marL="12700">
              <a:lnSpc>
                <a:spcPct val="100000"/>
              </a:lnSpc>
              <a:spcBef>
                <a:spcPts val="100"/>
              </a:spcBef>
            </a:pPr>
            <a:r>
              <a:rPr sz="6000" b="1" i="1" dirty="0">
                <a:latin typeface="DejaVu Sans" panose="020B0603030804020204"/>
                <a:cs typeface="DejaVu Sans" panose="020B0603030804020204"/>
              </a:rPr>
              <a:t>T</a:t>
            </a:r>
            <a:r>
              <a:rPr sz="6000" b="1" i="1" spc="-5" dirty="0">
                <a:latin typeface="DejaVu Sans" panose="020B0603030804020204"/>
                <a:cs typeface="DejaVu Sans" panose="020B0603030804020204"/>
              </a:rPr>
              <a:t>h</a:t>
            </a:r>
            <a:r>
              <a:rPr sz="6000" b="1" i="1" dirty="0">
                <a:latin typeface="DejaVu Sans" panose="020B0603030804020204"/>
                <a:cs typeface="DejaVu Sans" panose="020B0603030804020204"/>
              </a:rPr>
              <a:t>a</a:t>
            </a:r>
            <a:r>
              <a:rPr sz="6000" b="1" i="1" spc="-5" dirty="0">
                <a:latin typeface="DejaVu Sans" panose="020B0603030804020204"/>
                <a:cs typeface="DejaVu Sans" panose="020B0603030804020204"/>
              </a:rPr>
              <a:t>nks</a:t>
            </a:r>
            <a:r>
              <a:rPr sz="6000" b="1" i="1" dirty="0">
                <a:latin typeface="DejaVu Sans" panose="020B0603030804020204"/>
                <a:cs typeface="DejaVu Sans" panose="020B0603030804020204"/>
              </a:rPr>
              <a:t>!</a:t>
            </a:r>
            <a:endParaRPr sz="6000">
              <a:latin typeface="DejaVu Sans" panose="020B0603030804020204"/>
              <a:cs typeface="DejaVu Sans" panose="020B060303080402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73580" y="275273"/>
            <a:ext cx="6041390" cy="627380"/>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7.1.2	</a:t>
            </a:r>
            <a:r>
              <a:rPr sz="4000" dirty="0"/>
              <a:t>云计算安全现</a:t>
            </a:r>
            <a:r>
              <a:rPr sz="4000" spc="-5" dirty="0"/>
              <a:t>状</a:t>
            </a:r>
            <a:endParaRPr sz="4000">
              <a:latin typeface="DejaVu Sans" panose="020B0603030804020204"/>
              <a:cs typeface="DejaVu Sans" panose="020B0603030804020204"/>
            </a:endParaRPr>
          </a:p>
        </p:txBody>
      </p:sp>
      <p:sp>
        <p:nvSpPr>
          <p:cNvPr id="3" name="object 3"/>
          <p:cNvSpPr txBox="1"/>
          <p:nvPr/>
        </p:nvSpPr>
        <p:spPr>
          <a:xfrm>
            <a:off x="535940" y="1133601"/>
            <a:ext cx="5974080" cy="1195070"/>
          </a:xfrm>
          <a:prstGeom prst="rect">
            <a:avLst/>
          </a:prstGeom>
        </p:spPr>
        <p:txBody>
          <a:bodyPr vert="horz" wrap="square" lIns="0" tIns="109855" rIns="0" bIns="0" rtlCol="0">
            <a:spAutoFit/>
          </a:bodyPr>
          <a:lstStyle/>
          <a:p>
            <a:pPr marL="12700">
              <a:lnSpc>
                <a:spcPct val="100000"/>
              </a:lnSpc>
              <a:spcBef>
                <a:spcPts val="865"/>
              </a:spcBef>
            </a:pPr>
            <a:r>
              <a:rPr sz="3200" spc="-5" dirty="0">
                <a:latin typeface="DejaVu Sans" panose="020B0603030804020204"/>
                <a:cs typeface="DejaVu Sans" panose="020B0603030804020204"/>
              </a:rPr>
              <a:t>1</a:t>
            </a:r>
            <a:r>
              <a:rPr sz="3200" dirty="0">
                <a:latin typeface="Noto Sans CJK JP Regular" panose="020B0500000000000000" charset="-122"/>
                <a:cs typeface="Noto Sans CJK JP Regular" panose="020B0500000000000000" charset="-122"/>
              </a:rPr>
              <a:t>．各国政府对云计算安全的关</a:t>
            </a:r>
            <a:r>
              <a:rPr sz="3200" spc="5" dirty="0">
                <a:latin typeface="Noto Sans CJK JP Regular" panose="020B0500000000000000" charset="-122"/>
                <a:cs typeface="Noto Sans CJK JP Regular" panose="020B0500000000000000" charset="-122"/>
              </a:rPr>
              <a:t>注</a:t>
            </a:r>
            <a:endParaRPr sz="3200">
              <a:latin typeface="Noto Sans CJK JP Regular" panose="020B0500000000000000" charset="-122"/>
              <a:cs typeface="Noto Sans CJK JP Regular" panose="020B0500000000000000" charset="-122"/>
            </a:endParaRPr>
          </a:p>
          <a:p>
            <a:pPr marL="12700">
              <a:lnSpc>
                <a:spcPct val="100000"/>
              </a:lnSpc>
              <a:spcBef>
                <a:spcPts val="765"/>
              </a:spcBef>
            </a:pPr>
            <a:r>
              <a:rPr sz="3200" spc="-5" dirty="0">
                <a:latin typeface="DejaVu Sans" panose="020B0603030804020204"/>
                <a:cs typeface="DejaVu Sans" panose="020B0603030804020204"/>
              </a:rPr>
              <a:t>2</a:t>
            </a:r>
            <a:r>
              <a:rPr sz="3200" dirty="0">
                <a:latin typeface="Noto Sans CJK JP Regular" panose="020B0500000000000000" charset="-122"/>
                <a:cs typeface="Noto Sans CJK JP Regular" panose="020B0500000000000000" charset="-122"/>
              </a:rPr>
              <a:t>．云计算安全标准组织及其进</a:t>
            </a:r>
            <a:r>
              <a:rPr sz="3200" spc="5" dirty="0">
                <a:latin typeface="Noto Sans CJK JP Regular" panose="020B0500000000000000" charset="-122"/>
                <a:cs typeface="Noto Sans CJK JP Regular" panose="020B0500000000000000" charset="-122"/>
              </a:rPr>
              <a:t>展</a:t>
            </a:r>
            <a:endParaRPr sz="3200">
              <a:latin typeface="Noto Sans CJK JP Regular" panose="020B0500000000000000" charset="-122"/>
              <a:cs typeface="Noto Sans CJK JP Regular" panose="020B0500000000000000"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57300" y="275273"/>
            <a:ext cx="7229475" cy="627380"/>
          </a:xfrm>
          <a:prstGeom prst="rect">
            <a:avLst/>
          </a:prstGeom>
        </p:spPr>
        <p:txBody>
          <a:bodyPr vert="horz" wrap="square" lIns="0" tIns="12065" rIns="0" bIns="0" rtlCol="0">
            <a:spAutoFit/>
          </a:bodyPr>
          <a:lstStyle/>
          <a:p>
            <a:pPr marL="12700">
              <a:lnSpc>
                <a:spcPct val="100000"/>
              </a:lnSpc>
              <a:spcBef>
                <a:spcPts val="95"/>
              </a:spcBef>
            </a:pPr>
            <a:r>
              <a:rPr sz="4000" dirty="0"/>
              <a:t>各国政府对云计算安全的关</a:t>
            </a:r>
            <a:r>
              <a:rPr sz="4000" spc="-5" dirty="0"/>
              <a:t>注</a:t>
            </a:r>
            <a:endParaRPr sz="4000"/>
          </a:p>
        </p:txBody>
      </p:sp>
      <p:sp>
        <p:nvSpPr>
          <p:cNvPr id="3" name="object 3"/>
          <p:cNvSpPr txBox="1"/>
          <p:nvPr/>
        </p:nvSpPr>
        <p:spPr>
          <a:xfrm>
            <a:off x="685800" y="1159510"/>
            <a:ext cx="7931784" cy="2746375"/>
          </a:xfrm>
          <a:prstGeom prst="rect">
            <a:avLst/>
          </a:prstGeom>
        </p:spPr>
        <p:txBody>
          <a:bodyPr vert="horz" wrap="square" lIns="0" tIns="12065" rIns="0" bIns="0" rtlCol="0">
            <a:spAutoFit/>
          </a:bodyPr>
          <a:lstStyle/>
          <a:p>
            <a:pPr marL="12700" marR="387350" algn="just">
              <a:lnSpc>
                <a:spcPct val="100000"/>
              </a:lnSpc>
              <a:spcBef>
                <a:spcPts val="95"/>
              </a:spcBef>
            </a:pPr>
            <a:r>
              <a:rPr sz="1900" spc="-5" dirty="0">
                <a:latin typeface="DejaVu Sans" panose="020B0603030804020204"/>
                <a:cs typeface="DejaVu Sans" panose="020B0603030804020204"/>
              </a:rPr>
              <a:t>2010</a:t>
            </a:r>
            <a:r>
              <a:rPr sz="1900" dirty="0">
                <a:latin typeface="Noto Sans CJK JP Regular" panose="020B0500000000000000" charset="-122"/>
                <a:cs typeface="Noto Sans CJK JP Regular" panose="020B0500000000000000" charset="-122"/>
              </a:rPr>
              <a:t>年</a:t>
            </a:r>
            <a:r>
              <a:rPr sz="1900" spc="-5" dirty="0">
                <a:latin typeface="DejaVu Sans" panose="020B0603030804020204"/>
                <a:cs typeface="DejaVu Sans" panose="020B0603030804020204"/>
              </a:rPr>
              <a:t>3</a:t>
            </a:r>
            <a:r>
              <a:rPr sz="1900" dirty="0">
                <a:latin typeface="Noto Sans CJK JP Regular" panose="020B0500000000000000" charset="-122"/>
                <a:cs typeface="Noto Sans CJK JP Regular" panose="020B0500000000000000" charset="-122"/>
              </a:rPr>
              <a:t>月，参加欧洲议会讨论的欧洲各国网络法律专家和领导人呼</a:t>
            </a:r>
            <a:r>
              <a:rPr sz="1900" spc="-5" dirty="0">
                <a:latin typeface="Noto Sans CJK JP Regular" panose="020B0500000000000000" charset="-122"/>
                <a:cs typeface="Noto Sans CJK JP Regular" panose="020B0500000000000000" charset="-122"/>
              </a:rPr>
              <a:t>吁 </a:t>
            </a:r>
            <a:r>
              <a:rPr sz="1900" dirty="0">
                <a:latin typeface="Noto Sans CJK JP Regular" panose="020B0500000000000000" charset="-122"/>
                <a:cs typeface="Noto Sans CJK JP Regular" panose="020B0500000000000000" charset="-122"/>
              </a:rPr>
              <a:t>制定一个关于数据保护的全球协议，以解决云计算的数据安全弱点。</a:t>
            </a:r>
            <a:r>
              <a:rPr sz="1900" spc="-5" dirty="0">
                <a:latin typeface="Noto Sans CJK JP Regular" panose="020B0500000000000000" charset="-122"/>
                <a:cs typeface="Noto Sans CJK JP Regular" panose="020B0500000000000000" charset="-122"/>
              </a:rPr>
              <a:t>欧 </a:t>
            </a:r>
            <a:r>
              <a:rPr sz="1900" dirty="0">
                <a:latin typeface="Noto Sans CJK JP Regular" panose="020B0500000000000000" charset="-122"/>
                <a:cs typeface="Noto Sans CJK JP Regular" panose="020B0500000000000000" charset="-122"/>
              </a:rPr>
              <a:t>洲网络和信息安全局（</a:t>
            </a:r>
            <a:r>
              <a:rPr sz="1900" dirty="0">
                <a:latin typeface="DejaVu Sans" panose="020B0603030804020204"/>
                <a:cs typeface="DejaVu Sans" panose="020B0603030804020204"/>
              </a:rPr>
              <a:t>ENISA</a:t>
            </a:r>
            <a:r>
              <a:rPr sz="1900" dirty="0">
                <a:latin typeface="Noto Sans CJK JP Regular" panose="020B0500000000000000" charset="-122"/>
                <a:cs typeface="Noto Sans CJK JP Regular" panose="020B0500000000000000" charset="-122"/>
              </a:rPr>
              <a:t>）表示，将推动管理部门要求云计算提</a:t>
            </a:r>
            <a:r>
              <a:rPr sz="1900" spc="-5" dirty="0">
                <a:latin typeface="Noto Sans CJK JP Regular" panose="020B0500000000000000" charset="-122"/>
                <a:cs typeface="Noto Sans CJK JP Regular" panose="020B0500000000000000" charset="-122"/>
              </a:rPr>
              <a:t>供 </a:t>
            </a:r>
            <a:r>
              <a:rPr sz="1900" dirty="0">
                <a:latin typeface="Noto Sans CJK JP Regular" panose="020B0500000000000000" charset="-122"/>
                <a:cs typeface="Noto Sans CJK JP Regular" panose="020B0500000000000000" charset="-122"/>
              </a:rPr>
              <a:t>商必须通知客户有关安全攻击状况</a:t>
            </a:r>
            <a:r>
              <a:rPr sz="1900" spc="-5" dirty="0">
                <a:latin typeface="Noto Sans CJK JP Regular" panose="020B0500000000000000" charset="-122"/>
                <a:cs typeface="Noto Sans CJK JP Regular" panose="020B0500000000000000" charset="-122"/>
              </a:rPr>
              <a:t>。</a:t>
            </a:r>
            <a:endParaRPr sz="1900">
              <a:latin typeface="Noto Sans CJK JP Regular" panose="020B0500000000000000" charset="-122"/>
              <a:cs typeface="Noto Sans CJK JP Regular" panose="020B0500000000000000" charset="-122"/>
            </a:endParaRPr>
          </a:p>
          <a:p>
            <a:pPr marL="12700" marR="5080" indent="40640">
              <a:lnSpc>
                <a:spcPct val="100000"/>
              </a:lnSpc>
              <a:spcBef>
                <a:spcPts val="455"/>
              </a:spcBef>
            </a:pPr>
            <a:r>
              <a:rPr sz="1900" spc="-5" dirty="0">
                <a:latin typeface="DejaVu Sans" panose="020B0603030804020204"/>
                <a:cs typeface="DejaVu Sans" panose="020B0603030804020204"/>
              </a:rPr>
              <a:t>2010</a:t>
            </a:r>
            <a:r>
              <a:rPr sz="1900" dirty="0">
                <a:latin typeface="Noto Sans CJK JP Regular" panose="020B0500000000000000" charset="-122"/>
                <a:cs typeface="Noto Sans CJK JP Regular" panose="020B0500000000000000" charset="-122"/>
              </a:rPr>
              <a:t>年</a:t>
            </a:r>
            <a:r>
              <a:rPr sz="1900" spc="-5" dirty="0">
                <a:latin typeface="DejaVu Sans" panose="020B0603030804020204"/>
                <a:cs typeface="DejaVu Sans" panose="020B0603030804020204"/>
              </a:rPr>
              <a:t>11</a:t>
            </a:r>
            <a:r>
              <a:rPr sz="1900" dirty="0">
                <a:latin typeface="Noto Sans CJK JP Regular" panose="020B0500000000000000" charset="-122"/>
                <a:cs typeface="Noto Sans CJK JP Regular" panose="020B0500000000000000" charset="-122"/>
              </a:rPr>
              <a:t>月，美国</a:t>
            </a:r>
            <a:r>
              <a:rPr sz="1900" spc="-5" dirty="0">
                <a:latin typeface="DejaVu Sans" panose="020B0603030804020204"/>
                <a:cs typeface="DejaVu Sans" panose="020B0603030804020204"/>
              </a:rPr>
              <a:t>CIO</a:t>
            </a:r>
            <a:r>
              <a:rPr sz="1900" dirty="0">
                <a:latin typeface="Noto Sans CJK JP Regular" panose="020B0500000000000000" charset="-122"/>
                <a:cs typeface="Noto Sans CJK JP Regular" panose="020B0500000000000000" charset="-122"/>
              </a:rPr>
              <a:t>委员会发布关于政府机构采用云计算的政府文件</a:t>
            </a:r>
            <a:r>
              <a:rPr sz="1900" spc="-5" dirty="0">
                <a:latin typeface="Noto Sans CJK JP Regular" panose="020B0500000000000000" charset="-122"/>
                <a:cs typeface="Noto Sans CJK JP Regular" panose="020B0500000000000000" charset="-122"/>
              </a:rPr>
              <a:t>， </a:t>
            </a:r>
            <a:r>
              <a:rPr sz="1900" dirty="0">
                <a:latin typeface="Noto Sans CJK JP Regular" panose="020B0500000000000000" charset="-122"/>
                <a:cs typeface="Noto Sans CJK JP Regular" panose="020B0500000000000000" charset="-122"/>
              </a:rPr>
              <a:t>阐述了云计算带来的挑战以及针对云计算的安全防护，要求政府机构</a:t>
            </a:r>
            <a:r>
              <a:rPr sz="1900" spc="-5" dirty="0">
                <a:latin typeface="Noto Sans CJK JP Regular" panose="020B0500000000000000" charset="-122"/>
                <a:cs typeface="Noto Sans CJK JP Regular" panose="020B0500000000000000" charset="-122"/>
              </a:rPr>
              <a:t>评</a:t>
            </a:r>
            <a:endParaRPr sz="1900">
              <a:latin typeface="Noto Sans CJK JP Regular" panose="020B0500000000000000" charset="-122"/>
              <a:cs typeface="Noto Sans CJK JP Regular" panose="020B0500000000000000" charset="-122"/>
            </a:endParaRPr>
          </a:p>
          <a:p>
            <a:pPr marL="12700">
              <a:lnSpc>
                <a:spcPct val="100000"/>
              </a:lnSpc>
            </a:pPr>
            <a:r>
              <a:rPr sz="1900" dirty="0">
                <a:latin typeface="Noto Sans CJK JP Regular" panose="020B0500000000000000" charset="-122"/>
                <a:cs typeface="Noto Sans CJK JP Regular" panose="020B0500000000000000" charset="-122"/>
              </a:rPr>
              <a:t>估云计算相关的安全风险并与自己的安全需求进行比对分析</a:t>
            </a:r>
            <a:r>
              <a:rPr sz="1900" spc="-5" dirty="0">
                <a:latin typeface="Noto Sans CJK JP Regular" panose="020B0500000000000000" charset="-122"/>
                <a:cs typeface="Noto Sans CJK JP Regular" panose="020B0500000000000000" charset="-122"/>
              </a:rPr>
              <a:t>。</a:t>
            </a:r>
            <a:endParaRPr sz="1900">
              <a:latin typeface="Noto Sans CJK JP Regular" panose="020B0500000000000000" charset="-122"/>
              <a:cs typeface="Noto Sans CJK JP Regular" panose="020B0500000000000000" charset="-122"/>
            </a:endParaRPr>
          </a:p>
          <a:p>
            <a:pPr marL="12700" marR="299720">
              <a:lnSpc>
                <a:spcPct val="100000"/>
              </a:lnSpc>
              <a:spcBef>
                <a:spcPts val="455"/>
              </a:spcBef>
            </a:pPr>
            <a:r>
              <a:rPr sz="1900" dirty="0">
                <a:solidFill>
                  <a:srgbClr val="FF0000"/>
                </a:solidFill>
                <a:latin typeface="Noto Sans CJK JP Regular" panose="020B0500000000000000" charset="-122"/>
                <a:cs typeface="Noto Sans CJK JP Regular" panose="020B0500000000000000" charset="-122"/>
              </a:rPr>
              <a:t>我国从</a:t>
            </a:r>
            <a:r>
              <a:rPr sz="1900" spc="-5" dirty="0">
                <a:solidFill>
                  <a:srgbClr val="FF0000"/>
                </a:solidFill>
                <a:latin typeface="DejaVu Sans" panose="020B0603030804020204"/>
                <a:cs typeface="DejaVu Sans" panose="020B0603030804020204"/>
              </a:rPr>
              <a:t>2010</a:t>
            </a:r>
            <a:r>
              <a:rPr sz="1900" dirty="0">
                <a:solidFill>
                  <a:srgbClr val="FF0000"/>
                </a:solidFill>
                <a:latin typeface="Noto Sans CJK JP Regular" panose="020B0500000000000000" charset="-122"/>
                <a:cs typeface="Noto Sans CJK JP Regular" panose="020B0500000000000000" charset="-122"/>
              </a:rPr>
              <a:t>年开始，加强云计算信息安全研究，解决共性技术问题，</a:t>
            </a:r>
            <a:r>
              <a:rPr sz="1900" spc="-5" dirty="0">
                <a:solidFill>
                  <a:srgbClr val="FF0000"/>
                </a:solidFill>
                <a:latin typeface="Noto Sans CJK JP Regular" panose="020B0500000000000000" charset="-122"/>
                <a:cs typeface="Noto Sans CJK JP Regular" panose="020B0500000000000000" charset="-122"/>
              </a:rPr>
              <a:t>保 </a:t>
            </a:r>
            <a:r>
              <a:rPr sz="1900" dirty="0">
                <a:solidFill>
                  <a:srgbClr val="FF0000"/>
                </a:solidFill>
                <a:latin typeface="Noto Sans CJK JP Regular" panose="020B0500000000000000" charset="-122"/>
                <a:cs typeface="Noto Sans CJK JP Regular" panose="020B0500000000000000" charset="-122"/>
              </a:rPr>
              <a:t>证云计算产业健康、可持续地发展</a:t>
            </a:r>
            <a:r>
              <a:rPr sz="1900" spc="-5" dirty="0">
                <a:solidFill>
                  <a:srgbClr val="FF0000"/>
                </a:solidFill>
                <a:latin typeface="Noto Sans CJK JP Regular" panose="020B0500000000000000" charset="-122"/>
                <a:cs typeface="Noto Sans CJK JP Regular" panose="020B0500000000000000" charset="-122"/>
              </a:rPr>
              <a:t>。</a:t>
            </a:r>
            <a:endParaRPr sz="1900" spc="-5" dirty="0">
              <a:solidFill>
                <a:srgbClr val="FF0000"/>
              </a:solidFill>
              <a:latin typeface="Noto Sans CJK JP Regular" panose="020B0500000000000000" charset="-122"/>
              <a:cs typeface="Noto Sans CJK JP Regular" panose="020B0500000000000000"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内容占位符 2"/>
          <p:cNvSpPr>
            <a:spLocks noGrp="1"/>
          </p:cNvSpPr>
          <p:nvPr>
            <p:ph sz="half" idx="1"/>
          </p:nvPr>
        </p:nvSpPr>
        <p:spPr/>
        <p:txBody>
          <a:bodyPr vert="horz" wrap="square" lIns="68580" tIns="34290" rIns="68580" bIns="34290" numCol="1" anchor="t" anchorCtr="0" compatLnSpc="1"/>
          <a:lstStyle/>
          <a:p>
            <a:pPr marL="342900" marR="0" lvl="0" indent="-342900" algn="l" defTabSz="914400" rtl="0" eaLnBrk="1" fontAlgn="base" latinLnBrk="0" hangingPunct="1">
              <a:lnSpc>
                <a:spcPct val="130000"/>
              </a:lnSpc>
              <a:spcBef>
                <a:spcPct val="20000"/>
              </a:spcBef>
              <a:spcAft>
                <a:spcPct val="0"/>
              </a:spcAft>
              <a:buClrTx/>
              <a:buSzTx/>
              <a:buFont typeface="Arial" panose="020B0604020202020204" pitchFamily="34" charset="0"/>
              <a:buChar char="•"/>
              <a:defRPr/>
            </a:pPr>
            <a:r>
              <a:rPr kumimoji="0" lang="zh-CN" altLang="en-US" sz="1800" b="0" i="0" u="none" strike="noStrike" kern="1200" cap="none" spc="0" normalizeH="0" baseline="0" noProof="0" dirty="0" smtClean="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三个分等级</a:t>
            </a:r>
            <a:endParaRPr kumimoji="0" lang="zh-CN" altLang="en-US" sz="1800"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endParaRPr>
          </a:p>
        </p:txBody>
      </p:sp>
      <p:sp>
        <p:nvSpPr>
          <p:cNvPr id="4" name="内容占位符 3"/>
          <p:cNvSpPr>
            <a:spLocks noGrp="1"/>
          </p:cNvSpPr>
          <p:nvPr>
            <p:ph sz="half" idx="2"/>
          </p:nvPr>
        </p:nvSpPr>
        <p:spPr/>
        <p:txBody>
          <a:bodyPr vert="horz" wrap="square" lIns="68580" tIns="34290" rIns="68580" bIns="34290" numCol="1" anchor="t" anchorCtr="0" compatLnSpc="1">
            <a:normAutofit lnSpcReduction="10000"/>
          </a:bodyPr>
          <a:lstStyle/>
          <a:p>
            <a:pPr marL="0" marR="0" lvl="0" indent="0" algn="l" defTabSz="914400" rtl="0" eaLnBrk="1" fontAlgn="base" latinLnBrk="0" hangingPunct="1">
              <a:lnSpc>
                <a:spcPct val="130000"/>
              </a:lnSpc>
              <a:spcBef>
                <a:spcPct val="20000"/>
              </a:spcBef>
              <a:spcAft>
                <a:spcPct val="0"/>
              </a:spcAft>
              <a:buClrTx/>
              <a:buSzTx/>
              <a:buFont typeface="Arial" panose="020B0604020202020204" pitchFamily="34" charset="0"/>
              <a:buNone/>
              <a:defRPr/>
            </a:pPr>
            <a:r>
              <a:rPr kumimoji="0" lang="zh-CN" altLang="en-US"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等级保护的定义</a:t>
            </a:r>
            <a:r>
              <a:rPr kumimoji="0" lang="zh-CN" altLang="en-US" b="0" i="0" u="none" strike="noStrike" kern="1200" cap="none" spc="0" normalizeH="0" baseline="0" noProof="0" dirty="0" smtClean="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a:t>
            </a:r>
            <a:endParaRPr kumimoji="0" lang="en-US" altLang="zh-CN" b="0" i="0" u="none" strike="noStrike" kern="1200" cap="none" spc="0" normalizeH="0" baseline="0" noProof="0" dirty="0" smtClean="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base" latinLnBrk="0" hangingPunct="1">
              <a:lnSpc>
                <a:spcPct val="130000"/>
              </a:lnSpc>
              <a:spcBef>
                <a:spcPct val="20000"/>
              </a:spcBef>
              <a:spcAft>
                <a:spcPct val="0"/>
              </a:spcAft>
              <a:buClrTx/>
              <a:buSzTx/>
              <a:buFont typeface="Arial" panose="020B0604020202020204" pitchFamily="34" charset="0"/>
              <a:buNone/>
              <a:defRPr/>
            </a:pPr>
            <a:r>
              <a:rPr kumimoji="0" lang="zh-CN" altLang="en-US" b="0" i="0" u="none" strike="noStrike" kern="1200" cap="none" spc="0" normalizeH="0" baseline="0" noProof="0" dirty="0" smtClean="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     是</a:t>
            </a:r>
            <a:r>
              <a:rPr kumimoji="0" lang="zh-CN" altLang="en-US"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指对国家秘密信息、法人或其他组织及公民专有信息以及公开信息和存储、传输、处理这些信息的</a:t>
            </a:r>
            <a:r>
              <a:rPr kumimoji="0" lang="zh-CN" altLang="en-US" b="0"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信息系统</a:t>
            </a:r>
            <a:r>
              <a:rPr kumimoji="0" lang="zh-CN" altLang="en-US"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分等级实行安全保护，对信息系统中使用的</a:t>
            </a:r>
            <a:r>
              <a:rPr kumimoji="0" lang="zh-CN" altLang="en-US" b="0"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安全产品</a:t>
            </a:r>
            <a:r>
              <a:rPr kumimoji="0" lang="zh-CN" altLang="en-US"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实行按等级管理，对信息系统中发生的信息</a:t>
            </a:r>
            <a:r>
              <a:rPr kumimoji="0" lang="zh-CN" altLang="en-US" b="0"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安全事件</a:t>
            </a:r>
            <a:r>
              <a:rPr kumimoji="0" lang="zh-CN" altLang="en-US"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分等级进行响应、处置。等级保护，即</a:t>
            </a:r>
            <a:r>
              <a:rPr kumimoji="0" lang="zh-CN" altLang="en-US" b="0"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分等级保护</a:t>
            </a:r>
            <a:r>
              <a:rPr kumimoji="0" lang="zh-CN" altLang="en-US"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a:t>
            </a:r>
            <a:r>
              <a:rPr kumimoji="0" lang="zh-CN" altLang="en-US" b="0" i="0" u="none" strike="noStrike" kern="1200" cap="none" spc="0" normalizeH="0" baseline="0" noProof="0" dirty="0">
                <a:ln>
                  <a:noFill/>
                </a:ln>
                <a:solidFill>
                  <a:srgbClr val="FF0000"/>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分等级监管</a:t>
            </a:r>
            <a:r>
              <a:rPr kumimoji="0" lang="zh-CN" altLang="en-US"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a:t>
            </a:r>
            <a:endParaRPr kumimoji="0" lang="zh-CN" altLang="en-US"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base" latinLnBrk="0" hangingPunct="1">
              <a:lnSpc>
                <a:spcPct val="130000"/>
              </a:lnSpc>
              <a:spcBef>
                <a:spcPct val="20000"/>
              </a:spcBef>
              <a:spcAft>
                <a:spcPct val="0"/>
              </a:spcAft>
              <a:buClrTx/>
              <a:buSzTx/>
              <a:buFont typeface="Arial" panose="020B0604020202020204" pitchFamily="34" charset="0"/>
              <a:buNone/>
              <a:defRPr/>
            </a:pPr>
            <a:endParaRPr kumimoji="0" lang="zh-CN" altLang="en-US"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base" latinLnBrk="0" hangingPunct="1">
              <a:lnSpc>
                <a:spcPct val="130000"/>
              </a:lnSpc>
              <a:spcBef>
                <a:spcPct val="20000"/>
              </a:spcBef>
              <a:spcAft>
                <a:spcPct val="0"/>
              </a:spcAft>
              <a:buClrTx/>
              <a:buSzTx/>
              <a:buFont typeface="Arial" panose="020B0604020202020204" pitchFamily="34" charset="0"/>
              <a:buNone/>
              <a:defRPr/>
            </a:pPr>
            <a:r>
              <a:rPr kumimoji="0" lang="zh-CN" altLang="en-US"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系统重要程度有多高，安全保护就应当有多强，既不能保护不足，也不能过度保护。</a:t>
            </a:r>
            <a:endParaRPr kumimoji="0" lang="zh-CN" altLang="en-US" b="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endParaRPr>
          </a:p>
        </p:txBody>
      </p:sp>
      <p:graphicFrame>
        <p:nvGraphicFramePr>
          <p:cNvPr id="5" name="内容占位符 4"/>
          <p:cNvGraphicFramePr/>
          <p:nvPr/>
        </p:nvGraphicFramePr>
        <p:xfrm>
          <a:off x="1331640" y="1491630"/>
          <a:ext cx="3078342" cy="2808312"/>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ustDataLst>
      <p:tags r:id="rId6"/>
    </p:custData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a:bodyPr>
          <a:lstStyle/>
          <a:p>
            <a:r>
              <a:rPr lang="zh-CN" altLang="en-US" sz="2100" b="1" dirty="0"/>
              <a:t>等级保护发展</a:t>
            </a:r>
            <a:r>
              <a:rPr lang="zh-CN" altLang="en-US" sz="2100" b="1" dirty="0">
                <a:solidFill>
                  <a:schemeClr val="tx1"/>
                </a:solidFill>
                <a:effectLst>
                  <a:outerShdw blurRad="38100" dist="19050" dir="2700000" algn="tl" rotWithShape="0">
                    <a:schemeClr val="dk1">
                      <a:alpha val="40000"/>
                    </a:schemeClr>
                  </a:outerShdw>
                </a:effectLst>
              </a:rPr>
              <a:t>历程</a:t>
            </a:r>
            <a:r>
              <a:rPr lang="zh-CN" altLang="en-US" sz="2100" b="1" dirty="0"/>
              <a:t>   等保</a:t>
            </a:r>
            <a:r>
              <a:rPr lang="en-US" altLang="zh-CN" sz="2100" b="1" dirty="0"/>
              <a:t>1.0</a:t>
            </a:r>
            <a:endParaRPr lang="zh-CN" altLang="en-US" sz="2100" b="1" dirty="0"/>
          </a:p>
        </p:txBody>
      </p:sp>
      <p:sp>
        <p:nvSpPr>
          <p:cNvPr id="36" name="TextBox 60"/>
          <p:cNvSpPr txBox="1"/>
          <p:nvPr/>
        </p:nvSpPr>
        <p:spPr>
          <a:xfrm>
            <a:off x="1066463" y="1350725"/>
            <a:ext cx="1041400" cy="350520"/>
          </a:xfrm>
          <a:prstGeom prst="rect">
            <a:avLst/>
          </a:prstGeom>
          <a:noFill/>
        </p:spPr>
        <p:txBody>
          <a:bodyPr wrap="none" rtlCol="0">
            <a:spAutoFit/>
          </a:bodyPr>
          <a:lstStyle/>
          <a:p>
            <a:pPr defTabSz="1143000"/>
            <a:r>
              <a:rPr lang="zh-CN" altLang="en-US" sz="1690" dirty="0">
                <a:solidFill>
                  <a:srgbClr val="414455"/>
                </a:solidFill>
                <a:latin typeface="Calibri" panose="020F0502020204030204"/>
                <a:ea typeface="微软雅黑" panose="020B0503020204020204" pitchFamily="34" charset="-122"/>
                <a:cs typeface="+mn-ea"/>
                <a:sym typeface="+mn-lt"/>
              </a:rPr>
              <a:t>发展情况</a:t>
            </a:r>
            <a:endParaRPr lang="zh-CN" altLang="en-US" sz="1690" dirty="0">
              <a:solidFill>
                <a:srgbClr val="414455"/>
              </a:solidFill>
              <a:latin typeface="Calibri" panose="020F0502020204030204"/>
              <a:ea typeface="微软雅黑" panose="020B0503020204020204" pitchFamily="34" charset="-122"/>
              <a:cs typeface="+mn-ea"/>
              <a:sym typeface="+mn-lt"/>
            </a:endParaRPr>
          </a:p>
        </p:txBody>
      </p:sp>
      <p:grpSp>
        <p:nvGrpSpPr>
          <p:cNvPr id="37" name="组合 36"/>
          <p:cNvGrpSpPr/>
          <p:nvPr/>
        </p:nvGrpSpPr>
        <p:grpSpPr>
          <a:xfrm>
            <a:off x="0" y="1508507"/>
            <a:ext cx="9179387" cy="2001764"/>
            <a:chOff x="-340296" y="921296"/>
            <a:chExt cx="9791346" cy="2135215"/>
          </a:xfrm>
        </p:grpSpPr>
        <p:cxnSp>
          <p:nvCxnSpPr>
            <p:cNvPr id="38" name="直接连接符 37"/>
            <p:cNvCxnSpPr/>
            <p:nvPr/>
          </p:nvCxnSpPr>
          <p:spPr>
            <a:xfrm>
              <a:off x="-340296" y="921296"/>
              <a:ext cx="822896" cy="0"/>
            </a:xfrm>
            <a:prstGeom prst="line">
              <a:avLst/>
            </a:prstGeom>
            <a:ln>
              <a:solidFill>
                <a:srgbClr val="2D2A19"/>
              </a:solidFill>
              <a:prstDash val="dash"/>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8623300" y="921296"/>
              <a:ext cx="827750" cy="0"/>
            </a:xfrm>
            <a:prstGeom prst="line">
              <a:avLst/>
            </a:prstGeom>
            <a:ln>
              <a:solidFill>
                <a:srgbClr val="2D2A19"/>
              </a:solidFill>
              <a:prstDash val="dash"/>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482600" y="928123"/>
              <a:ext cx="0" cy="2112550"/>
            </a:xfrm>
            <a:prstGeom prst="line">
              <a:avLst/>
            </a:prstGeom>
            <a:ln>
              <a:solidFill>
                <a:srgbClr val="2D2A19"/>
              </a:solidFill>
              <a:prstDash val="dash"/>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a:off x="482600" y="3050305"/>
              <a:ext cx="2045091" cy="0"/>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6597416" y="1969556"/>
              <a:ext cx="2025884" cy="0"/>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2527691" y="1969432"/>
              <a:ext cx="2044309" cy="0"/>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flipV="1">
              <a:off x="2527691" y="1969556"/>
              <a:ext cx="0" cy="1080749"/>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4572000" y="3046251"/>
              <a:ext cx="2025416" cy="0"/>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V="1">
              <a:off x="4572000" y="1975762"/>
              <a:ext cx="0" cy="1080749"/>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6597416" y="1965502"/>
              <a:ext cx="0" cy="1080749"/>
            </a:xfrm>
            <a:prstGeom prst="line">
              <a:avLst/>
            </a:prstGeom>
            <a:ln w="9525">
              <a:solidFill>
                <a:srgbClr val="00B0F0"/>
              </a:solidFill>
              <a:prstDash val="dash"/>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8623300" y="928123"/>
              <a:ext cx="0" cy="1056275"/>
            </a:xfrm>
            <a:prstGeom prst="line">
              <a:avLst/>
            </a:prstGeom>
            <a:ln>
              <a:solidFill>
                <a:srgbClr val="2D2A19"/>
              </a:solidFill>
              <a:prstDash val="dash"/>
            </a:ln>
          </p:spPr>
          <p:style>
            <a:lnRef idx="1">
              <a:schemeClr val="accent1"/>
            </a:lnRef>
            <a:fillRef idx="0">
              <a:schemeClr val="accent1"/>
            </a:fillRef>
            <a:effectRef idx="0">
              <a:schemeClr val="accent1"/>
            </a:effectRef>
            <a:fontRef idx="minor">
              <a:schemeClr val="tx1"/>
            </a:fontRef>
          </p:style>
        </p:cxnSp>
      </p:grpSp>
      <p:sp>
        <p:nvSpPr>
          <p:cNvPr id="49" name="矩形 48"/>
          <p:cNvSpPr/>
          <p:nvPr/>
        </p:nvSpPr>
        <p:spPr>
          <a:xfrm>
            <a:off x="1037417" y="2403460"/>
            <a:ext cx="1406888" cy="2294777"/>
          </a:xfrm>
          <a:prstGeom prst="rect">
            <a:avLst/>
          </a:prstGeom>
          <a:solidFill>
            <a:srgbClr val="F3F3F3"/>
          </a:solidFill>
          <a:ln w="19050">
            <a:solidFill>
              <a:schemeClr val="accent1"/>
            </a:solidFill>
          </a:ln>
          <a:effectLst>
            <a:outerShdw blurRad="127000" dist="63500" dir="10800000" algn="r"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dirty="0">
              <a:solidFill>
                <a:srgbClr val="2D2A19"/>
              </a:solidFill>
              <a:latin typeface="Calibri" panose="020F0502020204030204"/>
              <a:ea typeface="微软雅黑" panose="020B0503020204020204" pitchFamily="34" charset="-122"/>
              <a:cs typeface="+mn-ea"/>
              <a:sym typeface="+mn-lt"/>
            </a:endParaRPr>
          </a:p>
        </p:txBody>
      </p:sp>
      <p:sp>
        <p:nvSpPr>
          <p:cNvPr id="50" name="矩形 49"/>
          <p:cNvSpPr/>
          <p:nvPr/>
        </p:nvSpPr>
        <p:spPr>
          <a:xfrm>
            <a:off x="1032085" y="2396645"/>
            <a:ext cx="1412220" cy="4977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a:solidFill>
                <a:srgbClr val="2D2A19"/>
              </a:solidFill>
              <a:latin typeface="Calibri" panose="020F0502020204030204"/>
              <a:ea typeface="微软雅黑" panose="020B0503020204020204" pitchFamily="34" charset="-122"/>
              <a:cs typeface="+mn-ea"/>
              <a:sym typeface="+mn-lt"/>
            </a:endParaRPr>
          </a:p>
        </p:txBody>
      </p:sp>
      <p:sp>
        <p:nvSpPr>
          <p:cNvPr id="51" name="TextBox 62"/>
          <p:cNvSpPr txBox="1"/>
          <p:nvPr/>
        </p:nvSpPr>
        <p:spPr>
          <a:xfrm>
            <a:off x="1116611" y="2403460"/>
            <a:ext cx="1257300" cy="784225"/>
          </a:xfrm>
          <a:prstGeom prst="rect">
            <a:avLst/>
          </a:prstGeom>
          <a:noFill/>
        </p:spPr>
        <p:txBody>
          <a:bodyPr wrap="none" rtlCol="0">
            <a:spAutoFit/>
          </a:bodyPr>
          <a:lstStyle/>
          <a:p>
            <a:pPr algn="ctr" defTabSz="1143000"/>
            <a:r>
              <a:rPr lang="en-US" altLang="zh-CN" sz="1405" dirty="0">
                <a:solidFill>
                  <a:prstClr val="white"/>
                </a:solidFill>
                <a:latin typeface="Calibri" panose="020F0502020204030204"/>
                <a:cs typeface="+mn-ea"/>
                <a:sym typeface="+mn-lt"/>
              </a:rPr>
              <a:t>1994-2003</a:t>
            </a:r>
            <a:endParaRPr lang="en-US" altLang="zh-CN" sz="1405" dirty="0">
              <a:solidFill>
                <a:prstClr val="white"/>
              </a:solidFill>
              <a:latin typeface="Calibri" panose="020F0502020204030204"/>
              <a:cs typeface="+mn-ea"/>
              <a:sym typeface="+mn-lt"/>
            </a:endParaRPr>
          </a:p>
          <a:p>
            <a:pPr algn="ctr" defTabSz="1143000"/>
            <a:r>
              <a:rPr lang="zh-CN" altLang="en-US" sz="1405" dirty="0">
                <a:solidFill>
                  <a:prstClr val="white"/>
                </a:solidFill>
                <a:latin typeface="Calibri" panose="020F0502020204030204"/>
                <a:cs typeface="+mn-ea"/>
                <a:sym typeface="+mn-lt"/>
              </a:rPr>
              <a:t>政策环境营造</a:t>
            </a:r>
            <a:endParaRPr lang="zh-CN" altLang="en-US" sz="1405" dirty="0">
              <a:solidFill>
                <a:prstClr val="white"/>
              </a:solidFill>
              <a:latin typeface="Calibri" panose="020F0502020204030204"/>
              <a:cs typeface="+mn-ea"/>
              <a:sym typeface="+mn-lt"/>
            </a:endParaRPr>
          </a:p>
          <a:p>
            <a:pPr defTabSz="1143000"/>
            <a:endParaRPr lang="zh-CN" altLang="en-US" sz="1690" dirty="0">
              <a:solidFill>
                <a:prstClr val="white"/>
              </a:solidFill>
              <a:latin typeface="Calibri" panose="020F0502020204030204"/>
              <a:ea typeface="微软雅黑" panose="020B0503020204020204" pitchFamily="34" charset="-122"/>
              <a:cs typeface="+mn-ea"/>
              <a:sym typeface="+mn-lt"/>
            </a:endParaRPr>
          </a:p>
        </p:txBody>
      </p:sp>
      <p:sp>
        <p:nvSpPr>
          <p:cNvPr id="52" name="TextBox 63"/>
          <p:cNvSpPr txBox="1"/>
          <p:nvPr/>
        </p:nvSpPr>
        <p:spPr>
          <a:xfrm>
            <a:off x="1015900" y="2894379"/>
            <a:ext cx="1492628" cy="1966595"/>
          </a:xfrm>
          <a:prstGeom prst="rect">
            <a:avLst/>
          </a:prstGeom>
          <a:noFill/>
        </p:spPr>
        <p:txBody>
          <a:bodyPr wrap="square" rtlCol="0">
            <a:spAutoFit/>
          </a:bodyPr>
          <a:lstStyle/>
          <a:p>
            <a:pPr defTabSz="1143000"/>
            <a:r>
              <a:rPr lang="en-US" altLang="zh-CN" sz="940" dirty="0">
                <a:solidFill>
                  <a:srgbClr val="414455"/>
                </a:solidFill>
                <a:latin typeface="Calibri" panose="020F0502020204030204"/>
                <a:cs typeface="+mn-ea"/>
                <a:sym typeface="+mn-lt"/>
              </a:rPr>
              <a:t>1994</a:t>
            </a:r>
            <a:r>
              <a:rPr lang="zh-CN" altLang="en-US" sz="940" dirty="0">
                <a:solidFill>
                  <a:srgbClr val="414455"/>
                </a:solidFill>
                <a:latin typeface="Calibri" panose="020F0502020204030204"/>
                <a:cs typeface="+mn-ea"/>
                <a:sym typeface="+mn-lt"/>
              </a:rPr>
              <a:t>年，国务院颁布</a:t>
            </a:r>
            <a:r>
              <a:rPr lang="en-US" altLang="zh-CN" sz="940" dirty="0">
                <a:solidFill>
                  <a:srgbClr val="FF0000"/>
                </a:solidFill>
                <a:latin typeface="Calibri" panose="020F0502020204030204"/>
                <a:cs typeface="+mn-ea"/>
                <a:sym typeface="+mn-lt"/>
              </a:rPr>
              <a:t>《</a:t>
            </a:r>
            <a:r>
              <a:rPr lang="zh-CN" altLang="en-US" sz="940" dirty="0">
                <a:solidFill>
                  <a:srgbClr val="FF0000"/>
                </a:solidFill>
                <a:latin typeface="Calibri" panose="020F0502020204030204"/>
                <a:cs typeface="+mn-ea"/>
                <a:sym typeface="+mn-lt"/>
              </a:rPr>
              <a:t>中华人民共和国计算机信息系统安全保护条例</a:t>
            </a:r>
            <a:r>
              <a:rPr lang="en-US" altLang="zh-CN" sz="940" dirty="0">
                <a:solidFill>
                  <a:srgbClr val="FF0000"/>
                </a:solidFill>
                <a:latin typeface="Calibri" panose="020F0502020204030204"/>
                <a:cs typeface="+mn-ea"/>
                <a:sym typeface="+mn-lt"/>
              </a:rPr>
              <a:t>》</a:t>
            </a:r>
            <a:r>
              <a:rPr lang="zh-CN" altLang="en-US" sz="940" dirty="0">
                <a:solidFill>
                  <a:srgbClr val="414455"/>
                </a:solidFill>
                <a:latin typeface="Calibri" panose="020F0502020204030204"/>
                <a:cs typeface="+mn-ea"/>
                <a:sym typeface="+mn-lt"/>
              </a:rPr>
              <a:t>，规定计算机信息系统实行安全等级保护。</a:t>
            </a:r>
            <a:r>
              <a:rPr lang="en-US" altLang="zh-CN" sz="940" dirty="0">
                <a:solidFill>
                  <a:srgbClr val="414455"/>
                </a:solidFill>
                <a:latin typeface="Calibri" panose="020F0502020204030204"/>
                <a:cs typeface="+mn-ea"/>
                <a:sym typeface="+mn-lt"/>
              </a:rPr>
              <a:t>2003</a:t>
            </a:r>
            <a:r>
              <a:rPr lang="zh-CN" altLang="en-US" sz="940" dirty="0">
                <a:solidFill>
                  <a:srgbClr val="414455"/>
                </a:solidFill>
                <a:latin typeface="Calibri" panose="020F0502020204030204"/>
                <a:cs typeface="+mn-ea"/>
                <a:sym typeface="+mn-lt"/>
              </a:rPr>
              <a:t>年，中央办公厅、国务院办公厅颁发</a:t>
            </a:r>
            <a:r>
              <a:rPr lang="en-US" altLang="zh-CN" sz="940" dirty="0">
                <a:solidFill>
                  <a:srgbClr val="414455"/>
                </a:solidFill>
                <a:latin typeface="Calibri" panose="020F0502020204030204"/>
                <a:cs typeface="+mn-ea"/>
                <a:sym typeface="+mn-lt"/>
              </a:rPr>
              <a:t>《</a:t>
            </a:r>
            <a:r>
              <a:rPr lang="zh-CN" altLang="en-US" sz="940" dirty="0">
                <a:solidFill>
                  <a:srgbClr val="414455"/>
                </a:solidFill>
                <a:latin typeface="Calibri" panose="020F0502020204030204"/>
                <a:cs typeface="+mn-ea"/>
                <a:sym typeface="+mn-lt"/>
              </a:rPr>
              <a:t>国家信息化领导小组关于加强信息安全保障工作的意见</a:t>
            </a:r>
            <a:r>
              <a:rPr lang="en-US" altLang="zh-CN" sz="940" dirty="0">
                <a:solidFill>
                  <a:srgbClr val="414455"/>
                </a:solidFill>
                <a:latin typeface="Calibri" panose="020F0502020204030204"/>
                <a:cs typeface="+mn-ea"/>
                <a:sym typeface="+mn-lt"/>
              </a:rPr>
              <a:t>》</a:t>
            </a:r>
            <a:r>
              <a:rPr lang="zh-CN" altLang="en-US" sz="940" dirty="0">
                <a:solidFill>
                  <a:srgbClr val="414455"/>
                </a:solidFill>
                <a:latin typeface="Calibri" panose="020F0502020204030204"/>
                <a:cs typeface="+mn-ea"/>
                <a:sym typeface="+mn-lt"/>
              </a:rPr>
              <a:t>（中办发</a:t>
            </a:r>
            <a:r>
              <a:rPr lang="en-US" altLang="zh-CN" sz="940" dirty="0">
                <a:solidFill>
                  <a:srgbClr val="414455"/>
                </a:solidFill>
                <a:latin typeface="Calibri" panose="020F0502020204030204"/>
                <a:cs typeface="+mn-ea"/>
                <a:sym typeface="+mn-lt"/>
              </a:rPr>
              <a:t>[2003]27</a:t>
            </a:r>
            <a:r>
              <a:rPr lang="zh-CN" altLang="en-US" sz="940" dirty="0">
                <a:solidFill>
                  <a:srgbClr val="414455"/>
                </a:solidFill>
                <a:latin typeface="Calibri" panose="020F0502020204030204"/>
                <a:cs typeface="+mn-ea"/>
                <a:sym typeface="+mn-lt"/>
              </a:rPr>
              <a:t>号）明确指出“实行信息安全等级保护”。</a:t>
            </a:r>
            <a:endParaRPr lang="zh-CN" altLang="en-US" sz="940" dirty="0">
              <a:solidFill>
                <a:srgbClr val="414455"/>
              </a:solidFill>
              <a:latin typeface="Calibri" panose="020F0502020204030204"/>
              <a:cs typeface="+mn-ea"/>
              <a:sym typeface="+mn-lt"/>
            </a:endParaRPr>
          </a:p>
        </p:txBody>
      </p:sp>
      <p:sp>
        <p:nvSpPr>
          <p:cNvPr id="53" name="矩形 52"/>
          <p:cNvSpPr/>
          <p:nvPr/>
        </p:nvSpPr>
        <p:spPr>
          <a:xfrm>
            <a:off x="2942435" y="1742752"/>
            <a:ext cx="1406888" cy="1892242"/>
          </a:xfrm>
          <a:prstGeom prst="rect">
            <a:avLst/>
          </a:prstGeom>
          <a:solidFill>
            <a:srgbClr val="F9F9F9"/>
          </a:solidFill>
          <a:ln w="19050">
            <a:solidFill>
              <a:schemeClr val="accent2"/>
            </a:solidFill>
          </a:ln>
          <a:effectLst>
            <a:outerShdw blurRad="127000" dist="63500" dir="10800000" algn="r"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dirty="0">
              <a:solidFill>
                <a:srgbClr val="2D2A19"/>
              </a:solidFill>
              <a:latin typeface="Calibri" panose="020F0502020204030204"/>
              <a:ea typeface="微软雅黑" panose="020B0503020204020204" pitchFamily="34" charset="-122"/>
              <a:cs typeface="+mn-ea"/>
              <a:sym typeface="+mn-lt"/>
            </a:endParaRPr>
          </a:p>
        </p:txBody>
      </p:sp>
      <p:sp>
        <p:nvSpPr>
          <p:cNvPr id="54" name="矩形 53"/>
          <p:cNvSpPr/>
          <p:nvPr/>
        </p:nvSpPr>
        <p:spPr>
          <a:xfrm>
            <a:off x="2942435" y="1736819"/>
            <a:ext cx="1412220" cy="481709"/>
          </a:xfrm>
          <a:prstGeom prst="rect">
            <a:avLst/>
          </a:prstGeom>
          <a:solidFill>
            <a:schemeClr val="accent2">
              <a:lumMod val="60000"/>
              <a:lumOff val="40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a:solidFill>
                <a:srgbClr val="2D2A19"/>
              </a:solidFill>
              <a:latin typeface="Calibri" panose="020F0502020204030204"/>
              <a:ea typeface="微软雅黑" panose="020B0503020204020204" pitchFamily="34" charset="-122"/>
              <a:cs typeface="+mn-ea"/>
              <a:sym typeface="+mn-lt"/>
            </a:endParaRPr>
          </a:p>
        </p:txBody>
      </p:sp>
      <p:sp>
        <p:nvSpPr>
          <p:cNvPr id="55" name="TextBox 67"/>
          <p:cNvSpPr txBox="1"/>
          <p:nvPr/>
        </p:nvSpPr>
        <p:spPr>
          <a:xfrm>
            <a:off x="3018252" y="1742752"/>
            <a:ext cx="1257300" cy="524510"/>
          </a:xfrm>
          <a:prstGeom prst="rect">
            <a:avLst/>
          </a:prstGeom>
          <a:noFill/>
        </p:spPr>
        <p:txBody>
          <a:bodyPr wrap="none" rtlCol="0">
            <a:spAutoFit/>
          </a:bodyPr>
          <a:lstStyle/>
          <a:p>
            <a:pPr algn="ctr" defTabSz="1143000"/>
            <a:r>
              <a:rPr lang="en-US" altLang="zh-CN" sz="1405" dirty="0">
                <a:solidFill>
                  <a:prstClr val="white"/>
                </a:solidFill>
                <a:latin typeface="Calibri" panose="020F0502020204030204"/>
                <a:cs typeface="+mn-ea"/>
                <a:sym typeface="+mn-lt"/>
              </a:rPr>
              <a:t>2004-2006</a:t>
            </a:r>
            <a:endParaRPr lang="en-US" altLang="zh-CN" sz="1405" dirty="0">
              <a:solidFill>
                <a:prstClr val="white"/>
              </a:solidFill>
              <a:latin typeface="Calibri" panose="020F0502020204030204"/>
              <a:cs typeface="+mn-ea"/>
              <a:sym typeface="+mn-lt"/>
            </a:endParaRPr>
          </a:p>
          <a:p>
            <a:pPr algn="ctr" defTabSz="1143000"/>
            <a:r>
              <a:rPr lang="zh-CN" altLang="en-US" sz="1405" dirty="0">
                <a:solidFill>
                  <a:prstClr val="white"/>
                </a:solidFill>
                <a:latin typeface="Calibri" panose="020F0502020204030204"/>
                <a:cs typeface="+mn-ea"/>
                <a:sym typeface="+mn-lt"/>
              </a:rPr>
              <a:t>工作开展准备</a:t>
            </a:r>
            <a:endParaRPr lang="zh-CN" altLang="en-US" sz="1405" dirty="0">
              <a:solidFill>
                <a:prstClr val="white"/>
              </a:solidFill>
              <a:latin typeface="Calibri" panose="020F0502020204030204"/>
              <a:cs typeface="+mn-ea"/>
              <a:sym typeface="+mn-lt"/>
            </a:endParaRPr>
          </a:p>
        </p:txBody>
      </p:sp>
      <p:sp>
        <p:nvSpPr>
          <p:cNvPr id="56" name="TextBox 68"/>
          <p:cNvSpPr txBox="1"/>
          <p:nvPr/>
        </p:nvSpPr>
        <p:spPr>
          <a:xfrm>
            <a:off x="2972888" y="2301353"/>
            <a:ext cx="1370245" cy="1306830"/>
          </a:xfrm>
          <a:prstGeom prst="rect">
            <a:avLst/>
          </a:prstGeom>
          <a:noFill/>
        </p:spPr>
        <p:txBody>
          <a:bodyPr wrap="square" rtlCol="0">
            <a:spAutoFit/>
          </a:bodyPr>
          <a:lstStyle/>
          <a:p>
            <a:r>
              <a:rPr lang="en-US" altLang="zh-CN" sz="985" dirty="0">
                <a:latin typeface="微软雅黑" panose="020B0503020204020204" pitchFamily="34" charset="-122"/>
                <a:ea typeface="微软雅黑" panose="020B0503020204020204" pitchFamily="34" charset="-122"/>
              </a:rPr>
              <a:t>2004-2006</a:t>
            </a:r>
            <a:r>
              <a:rPr lang="zh-CN" altLang="en-US" sz="985" dirty="0">
                <a:latin typeface="微软雅黑" panose="020B0503020204020204" pitchFamily="34" charset="-122"/>
                <a:ea typeface="微软雅黑" panose="020B0503020204020204" pitchFamily="34" charset="-122"/>
              </a:rPr>
              <a:t>年，公安部联合四部委开展涉及</a:t>
            </a:r>
            <a:r>
              <a:rPr lang="en-US" altLang="zh-CN" sz="985" dirty="0">
                <a:latin typeface="微软雅黑" panose="020B0503020204020204" pitchFamily="34" charset="-122"/>
                <a:ea typeface="微软雅黑" panose="020B0503020204020204" pitchFamily="34" charset="-122"/>
              </a:rPr>
              <a:t>65117</a:t>
            </a:r>
            <a:r>
              <a:rPr lang="zh-CN" altLang="en-US" sz="985" dirty="0">
                <a:latin typeface="微软雅黑" panose="020B0503020204020204" pitchFamily="34" charset="-122"/>
                <a:ea typeface="微软雅黑" panose="020B0503020204020204" pitchFamily="34" charset="-122"/>
              </a:rPr>
              <a:t>家单位，共</a:t>
            </a:r>
            <a:r>
              <a:rPr lang="en-US" altLang="zh-CN" sz="985" dirty="0">
                <a:latin typeface="微软雅黑" panose="020B0503020204020204" pitchFamily="34" charset="-122"/>
                <a:ea typeface="微软雅黑" panose="020B0503020204020204" pitchFamily="34" charset="-122"/>
              </a:rPr>
              <a:t>115319</a:t>
            </a:r>
            <a:r>
              <a:rPr lang="zh-CN" altLang="en-US" sz="985" dirty="0">
                <a:latin typeface="微软雅黑" panose="020B0503020204020204" pitchFamily="34" charset="-122"/>
                <a:ea typeface="微软雅黑" panose="020B0503020204020204" pitchFamily="34" charset="-122"/>
              </a:rPr>
              <a:t>个信息系统的等级保护基础调查和等级保护试点工作，为全面开展等级保护工作奠定基础。 </a:t>
            </a:r>
            <a:endParaRPr lang="zh-CN" altLang="en-US" sz="985" dirty="0">
              <a:latin typeface="微软雅黑" panose="020B0503020204020204" pitchFamily="34" charset="-122"/>
              <a:ea typeface="微软雅黑" panose="020B0503020204020204" pitchFamily="34" charset="-122"/>
            </a:endParaRPr>
          </a:p>
        </p:txBody>
      </p:sp>
      <p:sp>
        <p:nvSpPr>
          <p:cNvPr id="57" name="矩形 56"/>
          <p:cNvSpPr/>
          <p:nvPr/>
        </p:nvSpPr>
        <p:spPr>
          <a:xfrm>
            <a:off x="4843523" y="2206289"/>
            <a:ext cx="1406888" cy="2473799"/>
          </a:xfrm>
          <a:prstGeom prst="rect">
            <a:avLst/>
          </a:prstGeom>
          <a:solidFill>
            <a:srgbClr val="F3F3F3"/>
          </a:solidFill>
          <a:ln w="19050">
            <a:solidFill>
              <a:srgbClr val="00B0F0"/>
            </a:solidFill>
          </a:ln>
          <a:effectLst>
            <a:outerShdw blurRad="127000" dist="63500" dir="10800000" algn="r"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dirty="0">
              <a:solidFill>
                <a:srgbClr val="2D2A19"/>
              </a:solidFill>
              <a:latin typeface="Calibri" panose="020F0502020204030204"/>
              <a:ea typeface="微软雅黑" panose="020B0503020204020204" pitchFamily="34" charset="-122"/>
              <a:cs typeface="+mn-ea"/>
              <a:sym typeface="+mn-lt"/>
            </a:endParaRPr>
          </a:p>
        </p:txBody>
      </p:sp>
      <p:sp>
        <p:nvSpPr>
          <p:cNvPr id="58" name="矩形 57"/>
          <p:cNvSpPr/>
          <p:nvPr/>
        </p:nvSpPr>
        <p:spPr>
          <a:xfrm>
            <a:off x="4843523" y="2218527"/>
            <a:ext cx="1412220" cy="530719"/>
          </a:xfrm>
          <a:prstGeom prst="rect">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a:solidFill>
                <a:srgbClr val="2D2A19"/>
              </a:solidFill>
              <a:latin typeface="Calibri" panose="020F0502020204030204"/>
              <a:ea typeface="微软雅黑" panose="020B0503020204020204" pitchFamily="34" charset="-122"/>
              <a:cs typeface="+mn-ea"/>
              <a:sym typeface="+mn-lt"/>
            </a:endParaRPr>
          </a:p>
        </p:txBody>
      </p:sp>
      <p:sp>
        <p:nvSpPr>
          <p:cNvPr id="59" name="TextBox 72"/>
          <p:cNvSpPr txBox="1"/>
          <p:nvPr/>
        </p:nvSpPr>
        <p:spPr>
          <a:xfrm>
            <a:off x="4899368" y="2206288"/>
            <a:ext cx="1257300" cy="524510"/>
          </a:xfrm>
          <a:prstGeom prst="rect">
            <a:avLst/>
          </a:prstGeom>
          <a:noFill/>
        </p:spPr>
        <p:txBody>
          <a:bodyPr wrap="none" rtlCol="0">
            <a:spAutoFit/>
          </a:bodyPr>
          <a:lstStyle/>
          <a:p>
            <a:pPr algn="ctr" defTabSz="1143000"/>
            <a:r>
              <a:rPr lang="en-US" altLang="zh-CN" sz="1405" dirty="0">
                <a:solidFill>
                  <a:prstClr val="white"/>
                </a:solidFill>
                <a:latin typeface="Calibri" panose="020F0502020204030204"/>
                <a:cs typeface="+mn-ea"/>
                <a:sym typeface="+mn-lt"/>
              </a:rPr>
              <a:t>2007-2010</a:t>
            </a:r>
            <a:endParaRPr lang="en-US" altLang="zh-CN" sz="1405" dirty="0">
              <a:solidFill>
                <a:prstClr val="white"/>
              </a:solidFill>
              <a:latin typeface="Calibri" panose="020F0502020204030204"/>
              <a:cs typeface="+mn-ea"/>
              <a:sym typeface="+mn-lt"/>
            </a:endParaRPr>
          </a:p>
          <a:p>
            <a:pPr algn="ctr" defTabSz="1143000"/>
            <a:r>
              <a:rPr lang="zh-CN" altLang="en-US" sz="1405" dirty="0">
                <a:solidFill>
                  <a:prstClr val="white"/>
                </a:solidFill>
                <a:latin typeface="Calibri" panose="020F0502020204030204"/>
                <a:cs typeface="+mn-ea"/>
                <a:sym typeface="+mn-lt"/>
              </a:rPr>
              <a:t>工作正式启动</a:t>
            </a:r>
            <a:endParaRPr lang="zh-CN" altLang="en-US" sz="1405" dirty="0">
              <a:solidFill>
                <a:prstClr val="white"/>
              </a:solidFill>
              <a:latin typeface="Calibri" panose="020F0502020204030204"/>
              <a:cs typeface="+mn-ea"/>
              <a:sym typeface="+mn-lt"/>
            </a:endParaRPr>
          </a:p>
        </p:txBody>
      </p:sp>
      <p:sp>
        <p:nvSpPr>
          <p:cNvPr id="60" name="TextBox 73"/>
          <p:cNvSpPr txBox="1"/>
          <p:nvPr/>
        </p:nvSpPr>
        <p:spPr>
          <a:xfrm>
            <a:off x="4842058" y="2740238"/>
            <a:ext cx="1451384" cy="1966595"/>
          </a:xfrm>
          <a:prstGeom prst="rect">
            <a:avLst/>
          </a:prstGeom>
          <a:noFill/>
        </p:spPr>
        <p:txBody>
          <a:bodyPr wrap="square" rtlCol="0">
            <a:spAutoFit/>
          </a:bodyPr>
          <a:lstStyle/>
          <a:p>
            <a:pPr defTabSz="1143000"/>
            <a:r>
              <a:rPr lang="en-US" altLang="zh-CN" sz="940" dirty="0">
                <a:solidFill>
                  <a:srgbClr val="414455"/>
                </a:solidFill>
                <a:latin typeface="Calibri" panose="020F0502020204030204"/>
                <a:cs typeface="+mn-ea"/>
                <a:sym typeface="+mn-lt"/>
              </a:rPr>
              <a:t>2007</a:t>
            </a:r>
            <a:r>
              <a:rPr lang="zh-CN" altLang="en-US" sz="940" dirty="0">
                <a:solidFill>
                  <a:srgbClr val="414455"/>
                </a:solidFill>
                <a:latin typeface="Calibri" panose="020F0502020204030204"/>
                <a:cs typeface="+mn-ea"/>
                <a:sym typeface="+mn-lt"/>
              </a:rPr>
              <a:t>年</a:t>
            </a:r>
            <a:r>
              <a:rPr lang="en-US" altLang="zh-CN" sz="940" dirty="0">
                <a:solidFill>
                  <a:srgbClr val="414455"/>
                </a:solidFill>
                <a:latin typeface="Calibri" panose="020F0502020204030204"/>
                <a:cs typeface="+mn-ea"/>
                <a:sym typeface="+mn-lt"/>
              </a:rPr>
              <a:t>6</a:t>
            </a:r>
            <a:r>
              <a:rPr lang="zh-CN" altLang="en-US" sz="940" dirty="0">
                <a:solidFill>
                  <a:srgbClr val="414455"/>
                </a:solidFill>
                <a:latin typeface="Calibri" panose="020F0502020204030204"/>
                <a:cs typeface="+mn-ea"/>
                <a:sym typeface="+mn-lt"/>
              </a:rPr>
              <a:t>月，四部门联合出台</a:t>
            </a:r>
            <a:r>
              <a:rPr lang="en-US" altLang="zh-CN" sz="940" dirty="0">
                <a:solidFill>
                  <a:srgbClr val="414455"/>
                </a:solidFill>
                <a:latin typeface="Calibri" panose="020F0502020204030204"/>
                <a:cs typeface="+mn-ea"/>
                <a:sym typeface="+mn-lt"/>
              </a:rPr>
              <a:t>《</a:t>
            </a:r>
            <a:r>
              <a:rPr lang="zh-CN" altLang="en-US" sz="940" dirty="0">
                <a:solidFill>
                  <a:srgbClr val="414455"/>
                </a:solidFill>
                <a:latin typeface="Calibri" panose="020F0502020204030204"/>
                <a:cs typeface="+mn-ea"/>
                <a:sym typeface="+mn-lt"/>
              </a:rPr>
              <a:t>信息安全等级保护管理办法</a:t>
            </a:r>
            <a:r>
              <a:rPr lang="en-US" altLang="zh-CN" sz="940" dirty="0">
                <a:solidFill>
                  <a:srgbClr val="414455"/>
                </a:solidFill>
                <a:latin typeface="Calibri" panose="020F0502020204030204"/>
                <a:cs typeface="+mn-ea"/>
                <a:sym typeface="+mn-lt"/>
              </a:rPr>
              <a:t>》</a:t>
            </a:r>
            <a:r>
              <a:rPr lang="zh-CN" altLang="en-US" sz="940" dirty="0">
                <a:solidFill>
                  <a:srgbClr val="414455"/>
                </a:solidFill>
                <a:latin typeface="Calibri" panose="020F0502020204030204"/>
                <a:cs typeface="+mn-ea"/>
                <a:sym typeface="+mn-lt"/>
              </a:rPr>
              <a:t>。</a:t>
            </a:r>
            <a:r>
              <a:rPr lang="en-US" altLang="zh-CN" sz="940" dirty="0">
                <a:solidFill>
                  <a:srgbClr val="414455"/>
                </a:solidFill>
                <a:latin typeface="Calibri" panose="020F0502020204030204"/>
                <a:cs typeface="+mn-ea"/>
                <a:sym typeface="+mn-lt"/>
              </a:rPr>
              <a:t>2007</a:t>
            </a:r>
            <a:r>
              <a:rPr lang="zh-CN" altLang="en-US" sz="940" dirty="0">
                <a:solidFill>
                  <a:srgbClr val="414455"/>
                </a:solidFill>
                <a:latin typeface="Calibri" panose="020F0502020204030204"/>
                <a:cs typeface="+mn-ea"/>
                <a:sym typeface="+mn-lt"/>
              </a:rPr>
              <a:t>年</a:t>
            </a:r>
            <a:r>
              <a:rPr lang="en-US" altLang="zh-CN" sz="940" dirty="0">
                <a:solidFill>
                  <a:srgbClr val="414455"/>
                </a:solidFill>
                <a:latin typeface="Calibri" panose="020F0502020204030204"/>
                <a:cs typeface="+mn-ea"/>
                <a:sym typeface="+mn-lt"/>
              </a:rPr>
              <a:t>7</a:t>
            </a:r>
            <a:r>
              <a:rPr lang="zh-CN" altLang="en-US" sz="940" dirty="0">
                <a:solidFill>
                  <a:srgbClr val="414455"/>
                </a:solidFill>
                <a:latin typeface="Calibri" panose="020F0502020204030204"/>
                <a:cs typeface="+mn-ea"/>
                <a:sym typeface="+mn-lt"/>
              </a:rPr>
              <a:t>月，四部门联合颁布</a:t>
            </a:r>
            <a:r>
              <a:rPr lang="en-US" altLang="zh-CN" sz="940" dirty="0">
                <a:solidFill>
                  <a:srgbClr val="414455"/>
                </a:solidFill>
                <a:latin typeface="Calibri" panose="020F0502020204030204"/>
                <a:cs typeface="+mn-ea"/>
                <a:sym typeface="+mn-lt"/>
              </a:rPr>
              <a:t>《</a:t>
            </a:r>
            <a:r>
              <a:rPr lang="zh-CN" altLang="en-US" sz="940" dirty="0">
                <a:solidFill>
                  <a:srgbClr val="414455"/>
                </a:solidFill>
                <a:latin typeface="Calibri" panose="020F0502020204030204"/>
                <a:cs typeface="+mn-ea"/>
                <a:sym typeface="+mn-lt"/>
              </a:rPr>
              <a:t>关于开展全国重要信息系统安全等级保护定级工作的通知</a:t>
            </a:r>
            <a:r>
              <a:rPr lang="en-US" altLang="zh-CN" sz="940" dirty="0">
                <a:solidFill>
                  <a:srgbClr val="414455"/>
                </a:solidFill>
                <a:latin typeface="Calibri" panose="020F0502020204030204"/>
                <a:cs typeface="+mn-ea"/>
                <a:sym typeface="+mn-lt"/>
              </a:rPr>
              <a:t>》</a:t>
            </a:r>
            <a:r>
              <a:rPr lang="zh-CN" altLang="en-US" sz="940" dirty="0">
                <a:solidFill>
                  <a:srgbClr val="414455"/>
                </a:solidFill>
                <a:latin typeface="Calibri" panose="020F0502020204030204"/>
                <a:cs typeface="+mn-ea"/>
                <a:sym typeface="+mn-lt"/>
              </a:rPr>
              <a:t>。</a:t>
            </a:r>
            <a:r>
              <a:rPr lang="en-US" altLang="zh-CN" sz="940" dirty="0">
                <a:solidFill>
                  <a:srgbClr val="414455"/>
                </a:solidFill>
                <a:latin typeface="Calibri" panose="020F0502020204030204"/>
                <a:cs typeface="+mn-ea"/>
                <a:sym typeface="+mn-lt"/>
              </a:rPr>
              <a:t>2007</a:t>
            </a:r>
            <a:r>
              <a:rPr lang="zh-CN" altLang="en-US" sz="940" dirty="0">
                <a:solidFill>
                  <a:srgbClr val="414455"/>
                </a:solidFill>
                <a:latin typeface="Calibri" panose="020F0502020204030204"/>
                <a:cs typeface="+mn-ea"/>
                <a:sym typeface="+mn-lt"/>
              </a:rPr>
              <a:t>年</a:t>
            </a:r>
            <a:r>
              <a:rPr lang="en-US" altLang="zh-CN" sz="940" dirty="0">
                <a:solidFill>
                  <a:srgbClr val="414455"/>
                </a:solidFill>
                <a:latin typeface="Calibri" panose="020F0502020204030204"/>
                <a:cs typeface="+mn-ea"/>
                <a:sym typeface="+mn-lt"/>
              </a:rPr>
              <a:t>7</a:t>
            </a:r>
            <a:r>
              <a:rPr lang="zh-CN" altLang="en-US" sz="940" dirty="0">
                <a:solidFill>
                  <a:srgbClr val="414455"/>
                </a:solidFill>
                <a:latin typeface="Calibri" panose="020F0502020204030204"/>
                <a:cs typeface="+mn-ea"/>
                <a:sym typeface="+mn-lt"/>
              </a:rPr>
              <a:t>月</a:t>
            </a:r>
            <a:r>
              <a:rPr lang="en-US" altLang="zh-CN" sz="940" dirty="0">
                <a:solidFill>
                  <a:srgbClr val="414455"/>
                </a:solidFill>
                <a:latin typeface="Calibri" panose="020F0502020204030204"/>
                <a:cs typeface="+mn-ea"/>
                <a:sym typeface="+mn-lt"/>
              </a:rPr>
              <a:t>20</a:t>
            </a:r>
            <a:r>
              <a:rPr lang="zh-CN" altLang="en-US" sz="940" dirty="0">
                <a:solidFill>
                  <a:srgbClr val="414455"/>
                </a:solidFill>
                <a:latin typeface="Calibri" panose="020F0502020204030204"/>
                <a:cs typeface="+mn-ea"/>
                <a:sym typeface="+mn-lt"/>
              </a:rPr>
              <a:t>日，召开全国重要信息系统安全等级保护定级工作部署专题电视电话会议，标志着信息安全等级保护制度正式开始实施。 </a:t>
            </a:r>
            <a:endParaRPr lang="zh-CN" altLang="en-US" sz="940" dirty="0">
              <a:solidFill>
                <a:srgbClr val="414455"/>
              </a:solidFill>
              <a:latin typeface="Calibri" panose="020F0502020204030204"/>
              <a:cs typeface="+mn-ea"/>
              <a:sym typeface="+mn-lt"/>
            </a:endParaRPr>
          </a:p>
        </p:txBody>
      </p:sp>
      <p:sp>
        <p:nvSpPr>
          <p:cNvPr id="61" name="矩形 60"/>
          <p:cNvSpPr/>
          <p:nvPr/>
        </p:nvSpPr>
        <p:spPr>
          <a:xfrm>
            <a:off x="6757802" y="1747256"/>
            <a:ext cx="1459604" cy="2748720"/>
          </a:xfrm>
          <a:prstGeom prst="rect">
            <a:avLst/>
          </a:prstGeom>
          <a:solidFill>
            <a:srgbClr val="F3F3F3"/>
          </a:solidFill>
          <a:ln w="19050">
            <a:solidFill>
              <a:srgbClr val="414455"/>
            </a:solidFill>
          </a:ln>
          <a:effectLst>
            <a:outerShdw blurRad="127000" dist="63500" dir="10800000" algn="r"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dirty="0">
              <a:solidFill>
                <a:srgbClr val="2D2A19"/>
              </a:solidFill>
              <a:latin typeface="Calibri" panose="020F0502020204030204"/>
              <a:ea typeface="微软雅黑" panose="020B0503020204020204" pitchFamily="34" charset="-122"/>
              <a:cs typeface="+mn-ea"/>
              <a:sym typeface="+mn-lt"/>
            </a:endParaRPr>
          </a:p>
        </p:txBody>
      </p:sp>
      <p:sp>
        <p:nvSpPr>
          <p:cNvPr id="62" name="矩形 61"/>
          <p:cNvSpPr/>
          <p:nvPr/>
        </p:nvSpPr>
        <p:spPr>
          <a:xfrm>
            <a:off x="6757802" y="1747256"/>
            <a:ext cx="1459604" cy="471270"/>
          </a:xfrm>
          <a:prstGeom prst="rect">
            <a:avLst/>
          </a:prstGeom>
          <a:solidFill>
            <a:srgbClr val="414455"/>
          </a:solidFill>
          <a:ln>
            <a:solidFill>
              <a:srgbClr val="41445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1690">
              <a:solidFill>
                <a:srgbClr val="2D2A19"/>
              </a:solidFill>
              <a:latin typeface="Calibri" panose="020F0502020204030204"/>
              <a:ea typeface="微软雅黑" panose="020B0503020204020204" pitchFamily="34" charset="-122"/>
              <a:cs typeface="+mn-ea"/>
              <a:sym typeface="+mn-lt"/>
            </a:endParaRPr>
          </a:p>
        </p:txBody>
      </p:sp>
      <p:sp>
        <p:nvSpPr>
          <p:cNvPr id="63" name="TextBox 77"/>
          <p:cNvSpPr txBox="1"/>
          <p:nvPr/>
        </p:nvSpPr>
        <p:spPr>
          <a:xfrm>
            <a:off x="6900024" y="1742752"/>
            <a:ext cx="1257300" cy="524510"/>
          </a:xfrm>
          <a:prstGeom prst="rect">
            <a:avLst/>
          </a:prstGeom>
          <a:noFill/>
        </p:spPr>
        <p:txBody>
          <a:bodyPr wrap="none" rtlCol="0">
            <a:spAutoFit/>
          </a:bodyPr>
          <a:lstStyle/>
          <a:p>
            <a:pPr algn="ctr" defTabSz="1143000"/>
            <a:r>
              <a:rPr lang="en-US" altLang="zh-CN" sz="1405" dirty="0">
                <a:solidFill>
                  <a:prstClr val="white"/>
                </a:solidFill>
                <a:latin typeface="Calibri" panose="020F0502020204030204"/>
                <a:cs typeface="+mn-ea"/>
                <a:sym typeface="+mn-lt"/>
              </a:rPr>
              <a:t>2010-2016</a:t>
            </a:r>
            <a:endParaRPr lang="en-US" altLang="zh-CN" sz="1405" dirty="0">
              <a:solidFill>
                <a:prstClr val="white"/>
              </a:solidFill>
              <a:latin typeface="Calibri" panose="020F0502020204030204"/>
              <a:cs typeface="+mn-ea"/>
              <a:sym typeface="+mn-lt"/>
            </a:endParaRPr>
          </a:p>
          <a:p>
            <a:pPr algn="ctr" defTabSz="1143000"/>
            <a:r>
              <a:rPr lang="zh-CN" altLang="en-US" sz="1405" dirty="0">
                <a:solidFill>
                  <a:prstClr val="white"/>
                </a:solidFill>
                <a:latin typeface="Calibri" panose="020F0502020204030204"/>
                <a:cs typeface="+mn-ea"/>
                <a:sym typeface="+mn-lt"/>
              </a:rPr>
              <a:t>工作规模推进</a:t>
            </a:r>
            <a:endParaRPr lang="zh-CN" altLang="en-US" sz="1405" dirty="0">
              <a:solidFill>
                <a:prstClr val="white"/>
              </a:solidFill>
              <a:latin typeface="Calibri" panose="020F0502020204030204"/>
              <a:cs typeface="+mn-ea"/>
              <a:sym typeface="+mn-lt"/>
            </a:endParaRPr>
          </a:p>
        </p:txBody>
      </p:sp>
      <p:sp>
        <p:nvSpPr>
          <p:cNvPr id="64" name="TextBox 78"/>
          <p:cNvSpPr txBox="1"/>
          <p:nvPr/>
        </p:nvSpPr>
        <p:spPr>
          <a:xfrm>
            <a:off x="6789313" y="2310281"/>
            <a:ext cx="1478723" cy="2218690"/>
          </a:xfrm>
          <a:prstGeom prst="rect">
            <a:avLst/>
          </a:prstGeom>
          <a:noFill/>
        </p:spPr>
        <p:txBody>
          <a:bodyPr wrap="square" rtlCol="0">
            <a:spAutoFit/>
          </a:bodyPr>
          <a:lstStyle/>
          <a:p>
            <a:r>
              <a:rPr lang="en-US" altLang="zh-CN" sz="985" dirty="0">
                <a:latin typeface="微软雅黑" panose="020B0503020204020204" pitchFamily="34" charset="-122"/>
                <a:ea typeface="微软雅黑" panose="020B0503020204020204" pitchFamily="34" charset="-122"/>
              </a:rPr>
              <a:t>2010</a:t>
            </a:r>
            <a:r>
              <a:rPr lang="zh-CN" altLang="en-US" sz="985" dirty="0">
                <a:latin typeface="微软雅黑" panose="020B0503020204020204" pitchFamily="34" charset="-122"/>
                <a:ea typeface="微软雅黑" panose="020B0503020204020204" pitchFamily="34" charset="-122"/>
              </a:rPr>
              <a:t>年</a:t>
            </a:r>
            <a:r>
              <a:rPr lang="en-US" altLang="zh-CN" sz="985" dirty="0">
                <a:latin typeface="微软雅黑" panose="020B0503020204020204" pitchFamily="34" charset="-122"/>
                <a:ea typeface="微软雅黑" panose="020B0503020204020204" pitchFamily="34" charset="-122"/>
              </a:rPr>
              <a:t>4</a:t>
            </a:r>
            <a:r>
              <a:rPr lang="zh-CN" altLang="en-US" sz="985" dirty="0">
                <a:latin typeface="微软雅黑" panose="020B0503020204020204" pitchFamily="34" charset="-122"/>
                <a:ea typeface="微软雅黑" panose="020B0503020204020204" pitchFamily="34" charset="-122"/>
              </a:rPr>
              <a:t>月，公安部出台</a:t>
            </a:r>
            <a:r>
              <a:rPr lang="en-US" altLang="zh-CN" sz="985" dirty="0">
                <a:solidFill>
                  <a:srgbClr val="FF0000"/>
                </a:solidFill>
                <a:latin typeface="微软雅黑" panose="020B0503020204020204" pitchFamily="34" charset="-122"/>
                <a:ea typeface="微软雅黑" panose="020B0503020204020204" pitchFamily="34" charset="-122"/>
              </a:rPr>
              <a:t>《</a:t>
            </a:r>
            <a:r>
              <a:rPr lang="zh-CN" altLang="en-US" sz="985" dirty="0">
                <a:solidFill>
                  <a:srgbClr val="FF0000"/>
                </a:solidFill>
                <a:latin typeface="微软雅黑" panose="020B0503020204020204" pitchFamily="34" charset="-122"/>
                <a:ea typeface="微软雅黑" panose="020B0503020204020204" pitchFamily="34" charset="-122"/>
              </a:rPr>
              <a:t>关于推动信息安全等级保护测评体系建设和开展等级测评工作的通知</a:t>
            </a:r>
            <a:r>
              <a:rPr lang="en-US" altLang="zh-CN" sz="985" dirty="0">
                <a:solidFill>
                  <a:srgbClr val="FF0000"/>
                </a:solidFill>
                <a:latin typeface="微软雅黑" panose="020B0503020204020204" pitchFamily="34" charset="-122"/>
                <a:ea typeface="微软雅黑" panose="020B0503020204020204" pitchFamily="34" charset="-122"/>
              </a:rPr>
              <a:t>》</a:t>
            </a:r>
            <a:r>
              <a:rPr lang="zh-CN" altLang="en-US" sz="985" dirty="0">
                <a:latin typeface="微软雅黑" panose="020B0503020204020204" pitchFamily="34" charset="-122"/>
                <a:ea typeface="微软雅黑" panose="020B0503020204020204" pitchFamily="34" charset="-122"/>
              </a:rPr>
              <a:t>，提出等级保护工作的阶段性目标。</a:t>
            </a:r>
            <a:endParaRPr lang="en-US" altLang="zh-CN" sz="985" dirty="0">
              <a:latin typeface="微软雅黑" panose="020B0503020204020204" pitchFamily="34" charset="-122"/>
              <a:ea typeface="微软雅黑" panose="020B0503020204020204" pitchFamily="34" charset="-122"/>
            </a:endParaRPr>
          </a:p>
          <a:p>
            <a:r>
              <a:rPr lang="en-US" altLang="zh-CN" sz="985" dirty="0">
                <a:latin typeface="微软雅黑" panose="020B0503020204020204" pitchFamily="34" charset="-122"/>
                <a:ea typeface="微软雅黑" panose="020B0503020204020204" pitchFamily="34" charset="-122"/>
              </a:rPr>
              <a:t>2010</a:t>
            </a:r>
            <a:r>
              <a:rPr lang="zh-CN" altLang="en-US" sz="985" dirty="0">
                <a:latin typeface="微软雅黑" panose="020B0503020204020204" pitchFamily="34" charset="-122"/>
                <a:ea typeface="微软雅黑" panose="020B0503020204020204" pitchFamily="34" charset="-122"/>
              </a:rPr>
              <a:t>年</a:t>
            </a:r>
            <a:r>
              <a:rPr lang="en-US" altLang="zh-CN" sz="985" dirty="0">
                <a:latin typeface="微软雅黑" panose="020B0503020204020204" pitchFamily="34" charset="-122"/>
                <a:ea typeface="微软雅黑" panose="020B0503020204020204" pitchFamily="34" charset="-122"/>
              </a:rPr>
              <a:t>12</a:t>
            </a:r>
            <a:r>
              <a:rPr lang="zh-CN" altLang="en-US" sz="985" dirty="0">
                <a:latin typeface="微软雅黑" panose="020B0503020204020204" pitchFamily="34" charset="-122"/>
                <a:ea typeface="微软雅黑" panose="020B0503020204020204" pitchFamily="34" charset="-122"/>
              </a:rPr>
              <a:t>月，公安部和国务院国有资产监督管理委员会联合出台</a:t>
            </a:r>
            <a:r>
              <a:rPr lang="en-US" altLang="zh-CN" sz="985" dirty="0">
                <a:latin typeface="微软雅黑" panose="020B0503020204020204" pitchFamily="34" charset="-122"/>
                <a:ea typeface="微软雅黑" panose="020B0503020204020204" pitchFamily="34" charset="-122"/>
              </a:rPr>
              <a:t>《</a:t>
            </a:r>
            <a:r>
              <a:rPr lang="zh-CN" altLang="en-US" sz="985" dirty="0">
                <a:latin typeface="微软雅黑" panose="020B0503020204020204" pitchFamily="34" charset="-122"/>
                <a:ea typeface="微软雅黑" panose="020B0503020204020204" pitchFamily="34" charset="-122"/>
              </a:rPr>
              <a:t>关于进一步推进中央企业信息安全等级保护工作的通知</a:t>
            </a:r>
            <a:r>
              <a:rPr lang="en-US" altLang="zh-CN" sz="985" dirty="0">
                <a:latin typeface="微软雅黑" panose="020B0503020204020204" pitchFamily="34" charset="-122"/>
                <a:ea typeface="微软雅黑" panose="020B0503020204020204" pitchFamily="34" charset="-122"/>
              </a:rPr>
              <a:t>》</a:t>
            </a:r>
            <a:r>
              <a:rPr lang="zh-CN" altLang="en-US" sz="985" dirty="0">
                <a:latin typeface="微软雅黑" panose="020B0503020204020204" pitchFamily="34" charset="-122"/>
                <a:ea typeface="微软雅黑" panose="020B0503020204020204" pitchFamily="34" charset="-122"/>
              </a:rPr>
              <a:t>，要求中央企业贯彻执行等级保护工作。</a:t>
            </a:r>
            <a:endParaRPr lang="zh-CN" altLang="en-US" sz="985" dirty="0">
              <a:latin typeface="微软雅黑" panose="020B0503020204020204" pitchFamily="34" charset="-122"/>
              <a:ea typeface="微软雅黑" panose="020B0503020204020204" pitchFamily="34" charset="-122"/>
            </a:endParaRPr>
          </a:p>
        </p:txBody>
      </p:sp>
      <p:sp>
        <p:nvSpPr>
          <p:cNvPr id="65" name="椭圆 64"/>
          <p:cNvSpPr/>
          <p:nvPr/>
        </p:nvSpPr>
        <p:spPr>
          <a:xfrm>
            <a:off x="624668" y="1326375"/>
            <a:ext cx="364263" cy="364263"/>
          </a:xfrm>
          <a:prstGeom prst="ellipse">
            <a:avLst/>
          </a:prstGeom>
          <a:solidFill>
            <a:schemeClr val="accent1"/>
          </a:solidFill>
          <a:ln w="38100">
            <a:solidFill>
              <a:schemeClr val="bg1"/>
            </a:solidFill>
          </a:ln>
          <a:effectLst>
            <a:outerShdw blurRad="266700" dist="88900" dir="10800000" algn="r"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143000"/>
            <a:endParaRPr lang="zh-CN" altLang="en-US" sz="2625" dirty="0">
              <a:solidFill>
                <a:prstClr val="white"/>
              </a:solidFill>
              <a:latin typeface="Calibri" panose="020F0502020204030204"/>
              <a:ea typeface="微软雅黑" panose="020B0503020204020204" pitchFamily="34" charset="-122"/>
              <a:cs typeface="+mn-ea"/>
              <a:sym typeface="+mn-lt"/>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5"/>
                                        </p:tgtEl>
                                        <p:attrNameLst>
                                          <p:attrName>style.visibility</p:attrName>
                                        </p:attrNameLst>
                                      </p:cBhvr>
                                      <p:to>
                                        <p:strVal val="visible"/>
                                      </p:to>
                                    </p:set>
                                    <p:anim calcmode="lin" valueType="num">
                                      <p:cBhvr>
                                        <p:cTn id="7" dur="500" fill="hold"/>
                                        <p:tgtEl>
                                          <p:spTgt spid="65"/>
                                        </p:tgtEl>
                                        <p:attrNameLst>
                                          <p:attrName>ppt_w</p:attrName>
                                        </p:attrNameLst>
                                      </p:cBhvr>
                                      <p:tavLst>
                                        <p:tav tm="0">
                                          <p:val>
                                            <p:fltVal val="0"/>
                                          </p:val>
                                        </p:tav>
                                        <p:tav tm="100000">
                                          <p:val>
                                            <p:strVal val="#ppt_w"/>
                                          </p:val>
                                        </p:tav>
                                      </p:tavLst>
                                    </p:anim>
                                    <p:anim calcmode="lin" valueType="num">
                                      <p:cBhvr>
                                        <p:cTn id="8" dur="500" fill="hold"/>
                                        <p:tgtEl>
                                          <p:spTgt spid="65"/>
                                        </p:tgtEl>
                                        <p:attrNameLst>
                                          <p:attrName>ppt_h</p:attrName>
                                        </p:attrNameLst>
                                      </p:cBhvr>
                                      <p:tavLst>
                                        <p:tav tm="0">
                                          <p:val>
                                            <p:fltVal val="0"/>
                                          </p:val>
                                        </p:tav>
                                        <p:tav tm="100000">
                                          <p:val>
                                            <p:strVal val="#ppt_h"/>
                                          </p:val>
                                        </p:tav>
                                      </p:tavLst>
                                    </p:anim>
                                    <p:animEffect transition="in" filter="fade">
                                      <p:cBhvr>
                                        <p:cTn id="9" dur="500"/>
                                        <p:tgtEl>
                                          <p:spTgt spid="65"/>
                                        </p:tgtEl>
                                      </p:cBhvr>
                                    </p:animEffect>
                                  </p:childTnLst>
                                </p:cTn>
                              </p:par>
                            </p:childTnLst>
                          </p:cTn>
                        </p:par>
                        <p:par>
                          <p:cTn id="10" fill="hold">
                            <p:stCondLst>
                              <p:cond delay="500"/>
                            </p:stCondLst>
                            <p:childTnLst>
                              <p:par>
                                <p:cTn id="11" presetID="12" presetClass="entr" presetSubtype="8" fill="hold" grpId="0" nodeType="afterEffect">
                                  <p:stCondLst>
                                    <p:cond delay="0"/>
                                  </p:stCondLst>
                                  <p:childTnLst>
                                    <p:set>
                                      <p:cBhvr>
                                        <p:cTn id="12" dur="1" fill="hold">
                                          <p:stCondLst>
                                            <p:cond delay="0"/>
                                          </p:stCondLst>
                                        </p:cTn>
                                        <p:tgtEl>
                                          <p:spTgt spid="36"/>
                                        </p:tgtEl>
                                        <p:attrNameLst>
                                          <p:attrName>style.visibility</p:attrName>
                                        </p:attrNameLst>
                                      </p:cBhvr>
                                      <p:to>
                                        <p:strVal val="visible"/>
                                      </p:to>
                                    </p:set>
                                    <p:anim calcmode="lin" valueType="num">
                                      <p:cBhvr additive="base">
                                        <p:cTn id="13" dur="500"/>
                                        <p:tgtEl>
                                          <p:spTgt spid="36"/>
                                        </p:tgtEl>
                                        <p:attrNameLst>
                                          <p:attrName>ppt_x</p:attrName>
                                        </p:attrNameLst>
                                      </p:cBhvr>
                                      <p:tavLst>
                                        <p:tav tm="0">
                                          <p:val>
                                            <p:strVal val="#ppt_x-#ppt_w*1.125000"/>
                                          </p:val>
                                        </p:tav>
                                        <p:tav tm="100000">
                                          <p:val>
                                            <p:strVal val="#ppt_x"/>
                                          </p:val>
                                        </p:tav>
                                      </p:tavLst>
                                    </p:anim>
                                    <p:animEffect transition="in" filter="wipe(right)">
                                      <p:cBhvr>
                                        <p:cTn id="14" dur="500"/>
                                        <p:tgtEl>
                                          <p:spTgt spid="36"/>
                                        </p:tgtEl>
                                      </p:cBhvr>
                                    </p:animEffect>
                                  </p:childTnLst>
                                </p:cTn>
                              </p:par>
                            </p:childTnLst>
                          </p:cTn>
                        </p:par>
                        <p:par>
                          <p:cTn id="15" fill="hold">
                            <p:stCondLst>
                              <p:cond delay="1000"/>
                            </p:stCondLst>
                            <p:childTnLst>
                              <p:par>
                                <p:cTn id="16" presetID="18" presetClass="entr" presetSubtype="12" fill="hold" grpId="0" nodeType="after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strips(downLeft)">
                                      <p:cBhvr>
                                        <p:cTn id="18" dur="500"/>
                                        <p:tgtEl>
                                          <p:spTgt spid="49"/>
                                        </p:tgtEl>
                                      </p:cBhvr>
                                    </p:animEffect>
                                  </p:childTnLst>
                                </p:cTn>
                              </p:par>
                              <p:par>
                                <p:cTn id="19" presetID="18" presetClass="entr" presetSubtype="12" fill="hold" grpId="0" nodeType="withEffect">
                                  <p:stCondLst>
                                    <p:cond delay="0"/>
                                  </p:stCondLst>
                                  <p:childTnLst>
                                    <p:set>
                                      <p:cBhvr>
                                        <p:cTn id="20" dur="1" fill="hold">
                                          <p:stCondLst>
                                            <p:cond delay="0"/>
                                          </p:stCondLst>
                                        </p:cTn>
                                        <p:tgtEl>
                                          <p:spTgt spid="50"/>
                                        </p:tgtEl>
                                        <p:attrNameLst>
                                          <p:attrName>style.visibility</p:attrName>
                                        </p:attrNameLst>
                                      </p:cBhvr>
                                      <p:to>
                                        <p:strVal val="visible"/>
                                      </p:to>
                                    </p:set>
                                    <p:animEffect transition="in" filter="strips(downLeft)">
                                      <p:cBhvr>
                                        <p:cTn id="21" dur="500"/>
                                        <p:tgtEl>
                                          <p:spTgt spid="50"/>
                                        </p:tgtEl>
                                      </p:cBhvr>
                                    </p:animEffect>
                                  </p:childTnLst>
                                </p:cTn>
                              </p:par>
                            </p:childTnLst>
                          </p:cTn>
                        </p:par>
                        <p:par>
                          <p:cTn id="22" fill="hold">
                            <p:stCondLst>
                              <p:cond delay="1500"/>
                            </p:stCondLst>
                            <p:childTnLst>
                              <p:par>
                                <p:cTn id="23" presetID="12" presetClass="entr" presetSubtype="4" fill="hold" grpId="0" nodeType="afterEffect">
                                  <p:stCondLst>
                                    <p:cond delay="0"/>
                                  </p:stCondLst>
                                  <p:childTnLst>
                                    <p:set>
                                      <p:cBhvr>
                                        <p:cTn id="24" dur="1" fill="hold">
                                          <p:stCondLst>
                                            <p:cond delay="0"/>
                                          </p:stCondLst>
                                        </p:cTn>
                                        <p:tgtEl>
                                          <p:spTgt spid="51"/>
                                        </p:tgtEl>
                                        <p:attrNameLst>
                                          <p:attrName>style.visibility</p:attrName>
                                        </p:attrNameLst>
                                      </p:cBhvr>
                                      <p:to>
                                        <p:strVal val="visible"/>
                                      </p:to>
                                    </p:set>
                                    <p:anim calcmode="lin" valueType="num">
                                      <p:cBhvr additive="base">
                                        <p:cTn id="25" dur="500"/>
                                        <p:tgtEl>
                                          <p:spTgt spid="51"/>
                                        </p:tgtEl>
                                        <p:attrNameLst>
                                          <p:attrName>ppt_y</p:attrName>
                                        </p:attrNameLst>
                                      </p:cBhvr>
                                      <p:tavLst>
                                        <p:tav tm="0">
                                          <p:val>
                                            <p:strVal val="#ppt_y+#ppt_h*1.125000"/>
                                          </p:val>
                                        </p:tav>
                                        <p:tav tm="100000">
                                          <p:val>
                                            <p:strVal val="#ppt_y"/>
                                          </p:val>
                                        </p:tav>
                                      </p:tavLst>
                                    </p:anim>
                                    <p:animEffect transition="in" filter="wipe(up)">
                                      <p:cBhvr>
                                        <p:cTn id="26" dur="500"/>
                                        <p:tgtEl>
                                          <p:spTgt spid="51"/>
                                        </p:tgtEl>
                                      </p:cBhvr>
                                    </p:animEffect>
                                  </p:childTnLst>
                                </p:cTn>
                              </p:par>
                              <p:par>
                                <p:cTn id="27" presetID="12" presetClass="entr" presetSubtype="1" fill="hold" grpId="0" nodeType="withEffect">
                                  <p:stCondLst>
                                    <p:cond delay="0"/>
                                  </p:stCondLst>
                                  <p:childTnLst>
                                    <p:set>
                                      <p:cBhvr>
                                        <p:cTn id="28" dur="1" fill="hold">
                                          <p:stCondLst>
                                            <p:cond delay="0"/>
                                          </p:stCondLst>
                                        </p:cTn>
                                        <p:tgtEl>
                                          <p:spTgt spid="52"/>
                                        </p:tgtEl>
                                        <p:attrNameLst>
                                          <p:attrName>style.visibility</p:attrName>
                                        </p:attrNameLst>
                                      </p:cBhvr>
                                      <p:to>
                                        <p:strVal val="visible"/>
                                      </p:to>
                                    </p:set>
                                    <p:anim calcmode="lin" valueType="num">
                                      <p:cBhvr additive="base">
                                        <p:cTn id="29" dur="500"/>
                                        <p:tgtEl>
                                          <p:spTgt spid="52"/>
                                        </p:tgtEl>
                                        <p:attrNameLst>
                                          <p:attrName>ppt_y</p:attrName>
                                        </p:attrNameLst>
                                      </p:cBhvr>
                                      <p:tavLst>
                                        <p:tav tm="0">
                                          <p:val>
                                            <p:strVal val="#ppt_y-#ppt_h*1.125000"/>
                                          </p:val>
                                        </p:tav>
                                        <p:tav tm="100000">
                                          <p:val>
                                            <p:strVal val="#ppt_y"/>
                                          </p:val>
                                        </p:tav>
                                      </p:tavLst>
                                    </p:anim>
                                    <p:animEffect transition="in" filter="wipe(down)">
                                      <p:cBhvr>
                                        <p:cTn id="30" dur="500"/>
                                        <p:tgtEl>
                                          <p:spTgt spid="52"/>
                                        </p:tgtEl>
                                      </p:cBhvr>
                                    </p:animEffect>
                                  </p:childTnLst>
                                </p:cTn>
                              </p:par>
                            </p:childTnLst>
                          </p:cTn>
                        </p:par>
                        <p:par>
                          <p:cTn id="31" fill="hold">
                            <p:stCondLst>
                              <p:cond delay="2000"/>
                            </p:stCondLst>
                            <p:childTnLst>
                              <p:par>
                                <p:cTn id="32" presetID="18" presetClass="entr" presetSubtype="12" fill="hold" grpId="0" nodeType="afterEffect">
                                  <p:stCondLst>
                                    <p:cond delay="0"/>
                                  </p:stCondLst>
                                  <p:childTnLst>
                                    <p:set>
                                      <p:cBhvr>
                                        <p:cTn id="33" dur="1" fill="hold">
                                          <p:stCondLst>
                                            <p:cond delay="0"/>
                                          </p:stCondLst>
                                        </p:cTn>
                                        <p:tgtEl>
                                          <p:spTgt spid="53"/>
                                        </p:tgtEl>
                                        <p:attrNameLst>
                                          <p:attrName>style.visibility</p:attrName>
                                        </p:attrNameLst>
                                      </p:cBhvr>
                                      <p:to>
                                        <p:strVal val="visible"/>
                                      </p:to>
                                    </p:set>
                                    <p:animEffect transition="in" filter="strips(downLeft)">
                                      <p:cBhvr>
                                        <p:cTn id="34" dur="500"/>
                                        <p:tgtEl>
                                          <p:spTgt spid="53"/>
                                        </p:tgtEl>
                                      </p:cBhvr>
                                    </p:animEffect>
                                  </p:childTnLst>
                                </p:cTn>
                              </p:par>
                              <p:par>
                                <p:cTn id="35" presetID="18" presetClass="entr" presetSubtype="12" fill="hold" grpId="0" nodeType="withEffect">
                                  <p:stCondLst>
                                    <p:cond delay="0"/>
                                  </p:stCondLst>
                                  <p:childTnLst>
                                    <p:set>
                                      <p:cBhvr>
                                        <p:cTn id="36" dur="1" fill="hold">
                                          <p:stCondLst>
                                            <p:cond delay="0"/>
                                          </p:stCondLst>
                                        </p:cTn>
                                        <p:tgtEl>
                                          <p:spTgt spid="54"/>
                                        </p:tgtEl>
                                        <p:attrNameLst>
                                          <p:attrName>style.visibility</p:attrName>
                                        </p:attrNameLst>
                                      </p:cBhvr>
                                      <p:to>
                                        <p:strVal val="visible"/>
                                      </p:to>
                                    </p:set>
                                    <p:animEffect transition="in" filter="strips(downLeft)">
                                      <p:cBhvr>
                                        <p:cTn id="37" dur="500"/>
                                        <p:tgtEl>
                                          <p:spTgt spid="54"/>
                                        </p:tgtEl>
                                      </p:cBhvr>
                                    </p:animEffect>
                                  </p:childTnLst>
                                </p:cTn>
                              </p:par>
                            </p:childTnLst>
                          </p:cTn>
                        </p:par>
                        <p:par>
                          <p:cTn id="38" fill="hold">
                            <p:stCondLst>
                              <p:cond delay="2500"/>
                            </p:stCondLst>
                            <p:childTnLst>
                              <p:par>
                                <p:cTn id="39" presetID="12" presetClass="entr" presetSubtype="4" fill="hold" grpId="0" nodeType="afterEffect">
                                  <p:stCondLst>
                                    <p:cond delay="0"/>
                                  </p:stCondLst>
                                  <p:childTnLst>
                                    <p:set>
                                      <p:cBhvr>
                                        <p:cTn id="40" dur="1" fill="hold">
                                          <p:stCondLst>
                                            <p:cond delay="0"/>
                                          </p:stCondLst>
                                        </p:cTn>
                                        <p:tgtEl>
                                          <p:spTgt spid="55"/>
                                        </p:tgtEl>
                                        <p:attrNameLst>
                                          <p:attrName>style.visibility</p:attrName>
                                        </p:attrNameLst>
                                      </p:cBhvr>
                                      <p:to>
                                        <p:strVal val="visible"/>
                                      </p:to>
                                    </p:set>
                                    <p:anim calcmode="lin" valueType="num">
                                      <p:cBhvr additive="base">
                                        <p:cTn id="41" dur="500"/>
                                        <p:tgtEl>
                                          <p:spTgt spid="55"/>
                                        </p:tgtEl>
                                        <p:attrNameLst>
                                          <p:attrName>ppt_y</p:attrName>
                                        </p:attrNameLst>
                                      </p:cBhvr>
                                      <p:tavLst>
                                        <p:tav tm="0">
                                          <p:val>
                                            <p:strVal val="#ppt_y+#ppt_h*1.125000"/>
                                          </p:val>
                                        </p:tav>
                                        <p:tav tm="100000">
                                          <p:val>
                                            <p:strVal val="#ppt_y"/>
                                          </p:val>
                                        </p:tav>
                                      </p:tavLst>
                                    </p:anim>
                                    <p:animEffect transition="in" filter="wipe(up)">
                                      <p:cBhvr>
                                        <p:cTn id="42" dur="500"/>
                                        <p:tgtEl>
                                          <p:spTgt spid="55"/>
                                        </p:tgtEl>
                                      </p:cBhvr>
                                    </p:animEffect>
                                  </p:childTnLst>
                                </p:cTn>
                              </p:par>
                              <p:par>
                                <p:cTn id="43" presetID="12" presetClass="entr" presetSubtype="1" fill="hold" grpId="0" nodeType="withEffect">
                                  <p:stCondLst>
                                    <p:cond delay="0"/>
                                  </p:stCondLst>
                                  <p:childTnLst>
                                    <p:set>
                                      <p:cBhvr>
                                        <p:cTn id="44" dur="1" fill="hold">
                                          <p:stCondLst>
                                            <p:cond delay="0"/>
                                          </p:stCondLst>
                                        </p:cTn>
                                        <p:tgtEl>
                                          <p:spTgt spid="56"/>
                                        </p:tgtEl>
                                        <p:attrNameLst>
                                          <p:attrName>style.visibility</p:attrName>
                                        </p:attrNameLst>
                                      </p:cBhvr>
                                      <p:to>
                                        <p:strVal val="visible"/>
                                      </p:to>
                                    </p:set>
                                    <p:anim calcmode="lin" valueType="num">
                                      <p:cBhvr additive="base">
                                        <p:cTn id="45" dur="500"/>
                                        <p:tgtEl>
                                          <p:spTgt spid="56"/>
                                        </p:tgtEl>
                                        <p:attrNameLst>
                                          <p:attrName>ppt_y</p:attrName>
                                        </p:attrNameLst>
                                      </p:cBhvr>
                                      <p:tavLst>
                                        <p:tav tm="0">
                                          <p:val>
                                            <p:strVal val="#ppt_y-#ppt_h*1.125000"/>
                                          </p:val>
                                        </p:tav>
                                        <p:tav tm="100000">
                                          <p:val>
                                            <p:strVal val="#ppt_y"/>
                                          </p:val>
                                        </p:tav>
                                      </p:tavLst>
                                    </p:anim>
                                    <p:animEffect transition="in" filter="wipe(down)">
                                      <p:cBhvr>
                                        <p:cTn id="46" dur="500"/>
                                        <p:tgtEl>
                                          <p:spTgt spid="56"/>
                                        </p:tgtEl>
                                      </p:cBhvr>
                                    </p:animEffect>
                                  </p:childTnLst>
                                </p:cTn>
                              </p:par>
                            </p:childTnLst>
                          </p:cTn>
                        </p:par>
                        <p:par>
                          <p:cTn id="47" fill="hold">
                            <p:stCondLst>
                              <p:cond delay="3000"/>
                            </p:stCondLst>
                            <p:childTnLst>
                              <p:par>
                                <p:cTn id="48" presetID="18" presetClass="entr" presetSubtype="12" fill="hold" grpId="0" nodeType="afterEffect">
                                  <p:stCondLst>
                                    <p:cond delay="0"/>
                                  </p:stCondLst>
                                  <p:childTnLst>
                                    <p:set>
                                      <p:cBhvr>
                                        <p:cTn id="49" dur="1" fill="hold">
                                          <p:stCondLst>
                                            <p:cond delay="0"/>
                                          </p:stCondLst>
                                        </p:cTn>
                                        <p:tgtEl>
                                          <p:spTgt spid="57"/>
                                        </p:tgtEl>
                                        <p:attrNameLst>
                                          <p:attrName>style.visibility</p:attrName>
                                        </p:attrNameLst>
                                      </p:cBhvr>
                                      <p:to>
                                        <p:strVal val="visible"/>
                                      </p:to>
                                    </p:set>
                                    <p:animEffect transition="in" filter="strips(downLeft)">
                                      <p:cBhvr>
                                        <p:cTn id="50" dur="500"/>
                                        <p:tgtEl>
                                          <p:spTgt spid="57"/>
                                        </p:tgtEl>
                                      </p:cBhvr>
                                    </p:animEffect>
                                  </p:childTnLst>
                                </p:cTn>
                              </p:par>
                              <p:par>
                                <p:cTn id="51" presetID="18" presetClass="entr" presetSubtype="12" fill="hold" grpId="0" nodeType="withEffect">
                                  <p:stCondLst>
                                    <p:cond delay="0"/>
                                  </p:stCondLst>
                                  <p:childTnLst>
                                    <p:set>
                                      <p:cBhvr>
                                        <p:cTn id="52" dur="1" fill="hold">
                                          <p:stCondLst>
                                            <p:cond delay="0"/>
                                          </p:stCondLst>
                                        </p:cTn>
                                        <p:tgtEl>
                                          <p:spTgt spid="58"/>
                                        </p:tgtEl>
                                        <p:attrNameLst>
                                          <p:attrName>style.visibility</p:attrName>
                                        </p:attrNameLst>
                                      </p:cBhvr>
                                      <p:to>
                                        <p:strVal val="visible"/>
                                      </p:to>
                                    </p:set>
                                    <p:animEffect transition="in" filter="strips(downLeft)">
                                      <p:cBhvr>
                                        <p:cTn id="53" dur="500"/>
                                        <p:tgtEl>
                                          <p:spTgt spid="58"/>
                                        </p:tgtEl>
                                      </p:cBhvr>
                                    </p:animEffect>
                                  </p:childTnLst>
                                </p:cTn>
                              </p:par>
                            </p:childTnLst>
                          </p:cTn>
                        </p:par>
                        <p:par>
                          <p:cTn id="54" fill="hold">
                            <p:stCondLst>
                              <p:cond delay="3500"/>
                            </p:stCondLst>
                            <p:childTnLst>
                              <p:par>
                                <p:cTn id="55" presetID="12" presetClass="entr" presetSubtype="4" fill="hold" grpId="0" nodeType="afterEffect">
                                  <p:stCondLst>
                                    <p:cond delay="0"/>
                                  </p:stCondLst>
                                  <p:childTnLst>
                                    <p:set>
                                      <p:cBhvr>
                                        <p:cTn id="56" dur="1" fill="hold">
                                          <p:stCondLst>
                                            <p:cond delay="0"/>
                                          </p:stCondLst>
                                        </p:cTn>
                                        <p:tgtEl>
                                          <p:spTgt spid="59"/>
                                        </p:tgtEl>
                                        <p:attrNameLst>
                                          <p:attrName>style.visibility</p:attrName>
                                        </p:attrNameLst>
                                      </p:cBhvr>
                                      <p:to>
                                        <p:strVal val="visible"/>
                                      </p:to>
                                    </p:set>
                                    <p:anim calcmode="lin" valueType="num">
                                      <p:cBhvr additive="base">
                                        <p:cTn id="57" dur="500"/>
                                        <p:tgtEl>
                                          <p:spTgt spid="59"/>
                                        </p:tgtEl>
                                        <p:attrNameLst>
                                          <p:attrName>ppt_y</p:attrName>
                                        </p:attrNameLst>
                                      </p:cBhvr>
                                      <p:tavLst>
                                        <p:tav tm="0">
                                          <p:val>
                                            <p:strVal val="#ppt_y+#ppt_h*1.125000"/>
                                          </p:val>
                                        </p:tav>
                                        <p:tav tm="100000">
                                          <p:val>
                                            <p:strVal val="#ppt_y"/>
                                          </p:val>
                                        </p:tav>
                                      </p:tavLst>
                                    </p:anim>
                                    <p:animEffect transition="in" filter="wipe(up)">
                                      <p:cBhvr>
                                        <p:cTn id="58" dur="500"/>
                                        <p:tgtEl>
                                          <p:spTgt spid="59"/>
                                        </p:tgtEl>
                                      </p:cBhvr>
                                    </p:animEffect>
                                  </p:childTnLst>
                                </p:cTn>
                              </p:par>
                              <p:par>
                                <p:cTn id="59" presetID="12" presetClass="entr" presetSubtype="1" fill="hold" grpId="0" nodeType="withEffect">
                                  <p:stCondLst>
                                    <p:cond delay="0"/>
                                  </p:stCondLst>
                                  <p:childTnLst>
                                    <p:set>
                                      <p:cBhvr>
                                        <p:cTn id="60" dur="1" fill="hold">
                                          <p:stCondLst>
                                            <p:cond delay="0"/>
                                          </p:stCondLst>
                                        </p:cTn>
                                        <p:tgtEl>
                                          <p:spTgt spid="60"/>
                                        </p:tgtEl>
                                        <p:attrNameLst>
                                          <p:attrName>style.visibility</p:attrName>
                                        </p:attrNameLst>
                                      </p:cBhvr>
                                      <p:to>
                                        <p:strVal val="visible"/>
                                      </p:to>
                                    </p:set>
                                    <p:anim calcmode="lin" valueType="num">
                                      <p:cBhvr additive="base">
                                        <p:cTn id="61" dur="500"/>
                                        <p:tgtEl>
                                          <p:spTgt spid="60"/>
                                        </p:tgtEl>
                                        <p:attrNameLst>
                                          <p:attrName>ppt_y</p:attrName>
                                        </p:attrNameLst>
                                      </p:cBhvr>
                                      <p:tavLst>
                                        <p:tav tm="0">
                                          <p:val>
                                            <p:strVal val="#ppt_y-#ppt_h*1.125000"/>
                                          </p:val>
                                        </p:tav>
                                        <p:tav tm="100000">
                                          <p:val>
                                            <p:strVal val="#ppt_y"/>
                                          </p:val>
                                        </p:tav>
                                      </p:tavLst>
                                    </p:anim>
                                    <p:animEffect transition="in" filter="wipe(down)">
                                      <p:cBhvr>
                                        <p:cTn id="62" dur="500"/>
                                        <p:tgtEl>
                                          <p:spTgt spid="60"/>
                                        </p:tgtEl>
                                      </p:cBhvr>
                                    </p:animEffect>
                                  </p:childTnLst>
                                </p:cTn>
                              </p:par>
                            </p:childTnLst>
                          </p:cTn>
                        </p:par>
                        <p:par>
                          <p:cTn id="63" fill="hold">
                            <p:stCondLst>
                              <p:cond delay="4000"/>
                            </p:stCondLst>
                            <p:childTnLst>
                              <p:par>
                                <p:cTn id="64" presetID="18" presetClass="entr" presetSubtype="12" fill="hold" grpId="0" nodeType="afterEffect">
                                  <p:stCondLst>
                                    <p:cond delay="0"/>
                                  </p:stCondLst>
                                  <p:childTnLst>
                                    <p:set>
                                      <p:cBhvr>
                                        <p:cTn id="65" dur="1" fill="hold">
                                          <p:stCondLst>
                                            <p:cond delay="0"/>
                                          </p:stCondLst>
                                        </p:cTn>
                                        <p:tgtEl>
                                          <p:spTgt spid="61"/>
                                        </p:tgtEl>
                                        <p:attrNameLst>
                                          <p:attrName>style.visibility</p:attrName>
                                        </p:attrNameLst>
                                      </p:cBhvr>
                                      <p:to>
                                        <p:strVal val="visible"/>
                                      </p:to>
                                    </p:set>
                                    <p:animEffect transition="in" filter="strips(downLeft)">
                                      <p:cBhvr>
                                        <p:cTn id="66" dur="500"/>
                                        <p:tgtEl>
                                          <p:spTgt spid="61"/>
                                        </p:tgtEl>
                                      </p:cBhvr>
                                    </p:animEffect>
                                  </p:childTnLst>
                                </p:cTn>
                              </p:par>
                              <p:par>
                                <p:cTn id="67" presetID="18" presetClass="entr" presetSubtype="12" fill="hold" grpId="0" nodeType="withEffect">
                                  <p:stCondLst>
                                    <p:cond delay="0"/>
                                  </p:stCondLst>
                                  <p:childTnLst>
                                    <p:set>
                                      <p:cBhvr>
                                        <p:cTn id="68" dur="1" fill="hold">
                                          <p:stCondLst>
                                            <p:cond delay="0"/>
                                          </p:stCondLst>
                                        </p:cTn>
                                        <p:tgtEl>
                                          <p:spTgt spid="62"/>
                                        </p:tgtEl>
                                        <p:attrNameLst>
                                          <p:attrName>style.visibility</p:attrName>
                                        </p:attrNameLst>
                                      </p:cBhvr>
                                      <p:to>
                                        <p:strVal val="visible"/>
                                      </p:to>
                                    </p:set>
                                    <p:animEffect transition="in" filter="strips(downLeft)">
                                      <p:cBhvr>
                                        <p:cTn id="69" dur="500"/>
                                        <p:tgtEl>
                                          <p:spTgt spid="62"/>
                                        </p:tgtEl>
                                      </p:cBhvr>
                                    </p:animEffect>
                                  </p:childTnLst>
                                </p:cTn>
                              </p:par>
                            </p:childTnLst>
                          </p:cTn>
                        </p:par>
                        <p:par>
                          <p:cTn id="70" fill="hold">
                            <p:stCondLst>
                              <p:cond delay="4500"/>
                            </p:stCondLst>
                            <p:childTnLst>
                              <p:par>
                                <p:cTn id="71" presetID="12" presetClass="entr" presetSubtype="4" fill="hold" grpId="0" nodeType="afterEffect">
                                  <p:stCondLst>
                                    <p:cond delay="0"/>
                                  </p:stCondLst>
                                  <p:childTnLst>
                                    <p:set>
                                      <p:cBhvr>
                                        <p:cTn id="72" dur="1" fill="hold">
                                          <p:stCondLst>
                                            <p:cond delay="0"/>
                                          </p:stCondLst>
                                        </p:cTn>
                                        <p:tgtEl>
                                          <p:spTgt spid="63"/>
                                        </p:tgtEl>
                                        <p:attrNameLst>
                                          <p:attrName>style.visibility</p:attrName>
                                        </p:attrNameLst>
                                      </p:cBhvr>
                                      <p:to>
                                        <p:strVal val="visible"/>
                                      </p:to>
                                    </p:set>
                                    <p:anim calcmode="lin" valueType="num">
                                      <p:cBhvr additive="base">
                                        <p:cTn id="73" dur="500"/>
                                        <p:tgtEl>
                                          <p:spTgt spid="63"/>
                                        </p:tgtEl>
                                        <p:attrNameLst>
                                          <p:attrName>ppt_y</p:attrName>
                                        </p:attrNameLst>
                                      </p:cBhvr>
                                      <p:tavLst>
                                        <p:tav tm="0">
                                          <p:val>
                                            <p:strVal val="#ppt_y+#ppt_h*1.125000"/>
                                          </p:val>
                                        </p:tav>
                                        <p:tav tm="100000">
                                          <p:val>
                                            <p:strVal val="#ppt_y"/>
                                          </p:val>
                                        </p:tav>
                                      </p:tavLst>
                                    </p:anim>
                                    <p:animEffect transition="in" filter="wipe(up)">
                                      <p:cBhvr>
                                        <p:cTn id="74" dur="500"/>
                                        <p:tgtEl>
                                          <p:spTgt spid="63"/>
                                        </p:tgtEl>
                                      </p:cBhvr>
                                    </p:animEffect>
                                  </p:childTnLst>
                                </p:cTn>
                              </p:par>
                              <p:par>
                                <p:cTn id="75" presetID="12" presetClass="entr" presetSubtype="1" fill="hold" grpId="0" nodeType="withEffect">
                                  <p:stCondLst>
                                    <p:cond delay="0"/>
                                  </p:stCondLst>
                                  <p:childTnLst>
                                    <p:set>
                                      <p:cBhvr>
                                        <p:cTn id="76" dur="1" fill="hold">
                                          <p:stCondLst>
                                            <p:cond delay="0"/>
                                          </p:stCondLst>
                                        </p:cTn>
                                        <p:tgtEl>
                                          <p:spTgt spid="64"/>
                                        </p:tgtEl>
                                        <p:attrNameLst>
                                          <p:attrName>style.visibility</p:attrName>
                                        </p:attrNameLst>
                                      </p:cBhvr>
                                      <p:to>
                                        <p:strVal val="visible"/>
                                      </p:to>
                                    </p:set>
                                    <p:anim calcmode="lin" valueType="num">
                                      <p:cBhvr additive="base">
                                        <p:cTn id="77" dur="500"/>
                                        <p:tgtEl>
                                          <p:spTgt spid="64"/>
                                        </p:tgtEl>
                                        <p:attrNameLst>
                                          <p:attrName>ppt_y</p:attrName>
                                        </p:attrNameLst>
                                      </p:cBhvr>
                                      <p:tavLst>
                                        <p:tav tm="0">
                                          <p:val>
                                            <p:strVal val="#ppt_y-#ppt_h*1.125000"/>
                                          </p:val>
                                        </p:tav>
                                        <p:tav tm="100000">
                                          <p:val>
                                            <p:strVal val="#ppt_y"/>
                                          </p:val>
                                        </p:tav>
                                      </p:tavLst>
                                    </p:anim>
                                    <p:animEffect transition="in" filter="wipe(down)">
                                      <p:cBhvr>
                                        <p:cTn id="78"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49" grpId="0" bldLvl="0" animBg="1"/>
      <p:bldP spid="50" grpId="0" bldLvl="0" animBg="1"/>
      <p:bldP spid="51" grpId="0"/>
      <p:bldP spid="52" grpId="0"/>
      <p:bldP spid="53" grpId="0" bldLvl="0" animBg="1"/>
      <p:bldP spid="54" grpId="0" bldLvl="0" animBg="1"/>
      <p:bldP spid="55" grpId="0"/>
      <p:bldP spid="56" grpId="0"/>
      <p:bldP spid="57" grpId="0" bldLvl="0" animBg="1"/>
      <p:bldP spid="58" grpId="0" bldLvl="0" animBg="1"/>
      <p:bldP spid="59" grpId="0"/>
      <p:bldP spid="60" grpId="0"/>
      <p:bldP spid="61" grpId="0" bldLvl="0" animBg="1"/>
      <p:bldP spid="62" grpId="0" bldLvl="0" animBg="1"/>
      <p:bldP spid="63" grpId="0"/>
      <p:bldP spid="64" grpId="0"/>
      <p:bldP spid="65" grpId="0" bldLvl="0" animBg="1"/>
    </p:bldLst>
  </p:timing>
</p:sld>
</file>

<file path=ppt/tags/tag1.xml><?xml version="1.0" encoding="utf-8"?>
<p:tagLst xmlns:p="http://schemas.openxmlformats.org/presentationml/2006/main">
  <p:tag name="KSO_WM_TEMPLATE_CATEGORY" val="custom"/>
  <p:tag name="KSO_WM_TEMPLATE_INDEX" val="20160928"/>
</p:tagLst>
</file>

<file path=ppt/tags/tag2.xml><?xml version="1.0" encoding="utf-8"?>
<p:tagLst xmlns:p="http://schemas.openxmlformats.org/presentationml/2006/main">
  <p:tag name="KSO_WM_TEMPLATE_CATEGORY" val="custom"/>
  <p:tag name="KSO_WM_TEMPLATE_INDEX" val="20160928"/>
</p:tagLst>
</file>

<file path=ppt/tags/tag3.xml><?xml version="1.0" encoding="utf-8"?>
<p:tagLst xmlns:p="http://schemas.openxmlformats.org/presentationml/2006/main">
  <p:tag name="KSO_WM_TEMPLATE_CATEGORY" val="custom"/>
  <p:tag name="KSO_WM_TEMPLATE_INDEX" val="20160928"/>
</p:tagLst>
</file>

<file path=ppt/tags/tag4.xml><?xml version="1.0" encoding="utf-8"?>
<p:tagLst xmlns:p="http://schemas.openxmlformats.org/presentationml/2006/main">
  <p:tag name="KSO_WM_TEMPLATE_CATEGORY" val="custom"/>
  <p:tag name="KSO_WM_TEMPLATE_INDEX" val="20160928"/>
</p:tagLst>
</file>

<file path=ppt/tags/tag5.xml><?xml version="1.0" encoding="utf-8"?>
<p:tagLst xmlns:p="http://schemas.openxmlformats.org/presentationml/2006/main">
  <p:tag name="KSO_WM_TEMPLATE_CATEGORY" val="custom"/>
  <p:tag name="KSO_WM_TEMPLATE_INDEX" val="20160928"/>
</p:tagLst>
</file>

<file path=ppt/tags/tag6.xml><?xml version="1.0" encoding="utf-8"?>
<p:tagLst xmlns:p="http://schemas.openxmlformats.org/presentationml/2006/main">
  <p:tag name="KSO_WM_TEMPLATE_CATEGORY" val="custom"/>
  <p:tag name="KSO_WM_TEMPLATE_INDEX" val="20160928"/>
</p:tagLst>
</file>

<file path=ppt/tags/tag7.xml><?xml version="1.0" encoding="utf-8"?>
<p:tagLst xmlns:p="http://schemas.openxmlformats.org/presentationml/2006/main">
  <p:tag name="KSO_WM_TEMPLATE_CATEGORY" val="custom"/>
  <p:tag name="KSO_WM_TEMPLATE_INDEX" val="20160928"/>
</p:tagLst>
</file>

<file path=ppt/tags/tag8.xml><?xml version="1.0" encoding="utf-8"?>
<p:tagLst xmlns:p="http://schemas.openxmlformats.org/presentationml/2006/main">
  <p:tag name="KSO_WM_TEMPLATE_CATEGORY" val="custom"/>
  <p:tag name="KSO_WM_TEMPLATE_INDEX" val="20160928"/>
</p:tagLst>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7543</Words>
  <Application>WPS 演示</Application>
  <PresentationFormat>全屏显示(16:9)</PresentationFormat>
  <Paragraphs>506</Paragraphs>
  <Slides>50</Slides>
  <Notes>0</Notes>
  <HiddenSlides>0</HiddenSlides>
  <MMClips>0</MMClips>
  <ScaleCrop>false</ScaleCrop>
  <HeadingPairs>
    <vt:vector size="8" baseType="variant">
      <vt:variant>
        <vt:lpstr>已用的字体</vt:lpstr>
      </vt:variant>
      <vt:variant>
        <vt:i4>21</vt:i4>
      </vt:variant>
      <vt:variant>
        <vt:lpstr>主题</vt:lpstr>
      </vt:variant>
      <vt:variant>
        <vt:i4>1</vt:i4>
      </vt:variant>
      <vt:variant>
        <vt:lpstr>嵌入 OLE 服务器</vt:lpstr>
      </vt:variant>
      <vt:variant>
        <vt:i4>1</vt:i4>
      </vt:variant>
      <vt:variant>
        <vt:lpstr>幻灯片标题</vt:lpstr>
      </vt:variant>
      <vt:variant>
        <vt:i4>50</vt:i4>
      </vt:variant>
    </vt:vector>
  </HeadingPairs>
  <TitlesOfParts>
    <vt:vector size="73" baseType="lpstr">
      <vt:lpstr>Arial</vt:lpstr>
      <vt:lpstr>宋体</vt:lpstr>
      <vt:lpstr>Wingdings</vt:lpstr>
      <vt:lpstr>微软雅黑</vt:lpstr>
      <vt:lpstr>黑体</vt:lpstr>
      <vt:lpstr>Noto Sans CJK JP Regular</vt:lpstr>
      <vt:lpstr>DejaVu Sans</vt:lpstr>
      <vt:lpstr>Wingdings</vt:lpstr>
      <vt:lpstr>Helvetica</vt:lpstr>
      <vt:lpstr>仿宋</vt:lpstr>
      <vt:lpstr>Calibri</vt:lpstr>
      <vt:lpstr>FrutigerNext LT Regular</vt:lpstr>
      <vt:lpstr>华文细黑</vt:lpstr>
      <vt:lpstr>Symbol</vt:lpstr>
      <vt:lpstr>Times New Roman</vt:lpstr>
      <vt:lpstr>楷体_GB2312</vt:lpstr>
      <vt:lpstr>Calibri</vt:lpstr>
      <vt:lpstr>Times New Roman</vt:lpstr>
      <vt:lpstr>Arial Black</vt:lpstr>
      <vt:lpstr>Arial Unicode MS</vt:lpstr>
      <vt:lpstr>Batang</vt:lpstr>
      <vt:lpstr>自定义设计方案</vt:lpstr>
      <vt:lpstr>Visio.Drawing.11</vt:lpstr>
      <vt:lpstr>PowerPoint 演示文稿</vt:lpstr>
      <vt:lpstr>《云计算原理与实践》课程总览</vt:lpstr>
      <vt:lpstr>云计算安全</vt:lpstr>
      <vt:lpstr>7.1	云安全概述</vt:lpstr>
      <vt:lpstr>7.1.1	云计算安全挑战</vt:lpstr>
      <vt:lpstr>7.1.2	云计算安全现状</vt:lpstr>
      <vt:lpstr>各国政府对云计算安全的关注</vt:lpstr>
      <vt:lpstr>PowerPoint 演示文稿</vt:lpstr>
      <vt:lpstr>等级保护发展历程   等保1.0</vt:lpstr>
      <vt:lpstr>等级保护发展历程   等保2.0</vt:lpstr>
      <vt:lpstr>等级保护等级划分</vt:lpstr>
      <vt:lpstr>等级保护等级划分</vt:lpstr>
      <vt:lpstr>重要行业关键信息系统划分及定级建议</vt:lpstr>
      <vt:lpstr>测评流程</vt:lpstr>
      <vt:lpstr>交付成果</vt:lpstr>
      <vt:lpstr>7.1.3	云计算安全技术框架</vt:lpstr>
      <vt:lpstr>7.1.4	云计算安全关键技术</vt:lpstr>
      <vt:lpstr>云计算安全需求的重点</vt:lpstr>
      <vt:lpstr>7.2	虚拟机安全</vt:lpstr>
      <vt:lpstr>7.2.1	虚拟化软件栈安全威胁</vt:lpstr>
      <vt:lpstr>1．攻击来源</vt:lpstr>
      <vt:lpstr>2．安全威胁</vt:lpstr>
      <vt:lpstr>3．攻击方式</vt:lpstr>
      <vt:lpstr>DMA攻击</vt:lpstr>
      <vt:lpstr>多重映射和虚拟机跨域访问</vt:lpstr>
      <vt:lpstr>快照、内存转存威胁</vt:lpstr>
      <vt:lpstr>物理攻击和线路窃听</vt:lpstr>
      <vt:lpstr>7.2.2	虚拟化软件栈安全防御</vt:lpstr>
      <vt:lpstr>7.2.3	虚拟化安全总结</vt:lpstr>
      <vt:lpstr>7.3	云存储安全</vt:lpstr>
      <vt:lpstr>7.3.1	云存储的安全需求</vt:lpstr>
      <vt:lpstr>安全云存储系统的现状</vt:lpstr>
      <vt:lpstr>安全云存储系统的通用架构</vt:lpstr>
      <vt:lpstr>7.3.4	安全云存储系统的关键技术</vt:lpstr>
      <vt:lpstr>1．安全、高效的密钥生成管理分发机制</vt:lpstr>
      <vt:lpstr>2．基于属性的加密方式</vt:lpstr>
      <vt:lpstr>3．基于密文的搜索方式</vt:lpstr>
      <vt:lpstr>4．基于密文的重复数据删除技术</vt:lpstr>
      <vt:lpstr>5．基于密文的数据持有性证明</vt:lpstr>
      <vt:lpstr>6．数据的可信删除</vt:lpstr>
      <vt:lpstr>7.4	云数据安全</vt:lpstr>
      <vt:lpstr>7.4.1	云数据面临的安全威胁</vt:lpstr>
      <vt:lpstr>7.4.2	云数据安全研究内容</vt:lpstr>
      <vt:lpstr>7.4.3	云数据安全研究进展</vt:lpstr>
      <vt:lpstr>1．云数据安全验证研究进展</vt:lpstr>
      <vt:lpstr>2．云数据安全共享研究进展</vt:lpstr>
      <vt:lpstr>3．云数据安全查询研究</vt:lpstr>
      <vt:lpstr>4．云数据安全计算研究</vt:lpstr>
      <vt:lpstr>小结</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
  <cp:lastModifiedBy>lqx</cp:lastModifiedBy>
  <cp:revision>58</cp:revision>
  <dcterms:created xsi:type="dcterms:W3CDTF">2020-11-10T01:37:42Z</dcterms:created>
  <dcterms:modified xsi:type="dcterms:W3CDTF">2020-11-10T01:37:42Z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1900-01-00T00:00:00Z</vt:filetime>
  </property>
  <property fmtid="{D5CDD505-2E9C-101B-9397-08002B2CF9AE}" pid="3" name="LastSaved">
    <vt:filetime>1900-01-00T00:00:00Z</vt:filetime>
  </property>
  <property fmtid="{D5CDD505-2E9C-101B-9397-08002B2CF9AE}" pid="4" name="KSOProductBuildVer">
    <vt:lpwstr>2052-11.1.0.8392</vt:lpwstr>
  </property>
</Properties>
</file>